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8" r:id="rId5"/>
    <p:sldId id="269" r:id="rId6"/>
    <p:sldId id="270" r:id="rId7"/>
    <p:sldId id="258" r:id="rId8"/>
    <p:sldId id="262" r:id="rId9"/>
    <p:sldId id="271" r:id="rId10"/>
    <p:sldId id="272" r:id="rId11"/>
    <p:sldId id="275" r:id="rId12"/>
    <p:sldId id="282" r:id="rId13"/>
    <p:sldId id="277"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B17699-31E1-4590-8F53-D12DC67915E4}"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582E5748-4C79-4B29-905A-19DA0A3A2E4E}">
      <dgm:prSet phldrT="[Text]" custT="1"/>
      <dgm:spPr/>
      <dgm:t>
        <a:bodyPr/>
        <a:lstStyle/>
        <a:p>
          <a:r>
            <a:rPr lang="en-US" sz="2800" dirty="0" smtClean="0"/>
            <a:t>Does your use of social media contribute to the common good?</a:t>
          </a:r>
          <a:endParaRPr lang="en-US" sz="2800" dirty="0"/>
        </a:p>
      </dgm:t>
    </dgm:pt>
    <dgm:pt modelId="{8CDA2156-FCDF-4300-9368-7DABCF6F39EB}" type="parTrans" cxnId="{0BB726C1-52B7-45B5-B7F3-B9B3A4D018D7}">
      <dgm:prSet/>
      <dgm:spPr/>
      <dgm:t>
        <a:bodyPr/>
        <a:lstStyle/>
        <a:p>
          <a:endParaRPr lang="en-US"/>
        </a:p>
      </dgm:t>
    </dgm:pt>
    <dgm:pt modelId="{A9C90FBB-AA38-477C-A6D7-EEEAB1E5D70C}" type="sibTrans" cxnId="{0BB726C1-52B7-45B5-B7F3-B9B3A4D018D7}">
      <dgm:prSet/>
      <dgm:spPr/>
      <dgm:t>
        <a:bodyPr/>
        <a:lstStyle/>
        <a:p>
          <a:endParaRPr lang="en-US"/>
        </a:p>
      </dgm:t>
    </dgm:pt>
    <dgm:pt modelId="{12490008-13A8-4DA0-B33B-D7C2DAE8A98F}">
      <dgm:prSet phldrT="[Text]" custT="1"/>
      <dgm:spPr/>
      <dgm:t>
        <a:bodyPr/>
        <a:lstStyle/>
        <a:p>
          <a:r>
            <a:rPr lang="en-US" sz="2800" dirty="0" smtClean="0"/>
            <a:t>Does your use of social media enhance the lives of others?</a:t>
          </a:r>
          <a:endParaRPr lang="en-US" sz="2800" dirty="0"/>
        </a:p>
      </dgm:t>
    </dgm:pt>
    <dgm:pt modelId="{7DA68F7C-D27F-49E4-B4E7-020EF6077736}" type="parTrans" cxnId="{FFAA69ED-7374-4336-847B-244DB5497BB2}">
      <dgm:prSet/>
      <dgm:spPr/>
      <dgm:t>
        <a:bodyPr/>
        <a:lstStyle/>
        <a:p>
          <a:endParaRPr lang="en-US"/>
        </a:p>
      </dgm:t>
    </dgm:pt>
    <dgm:pt modelId="{5D36C638-2452-4022-91A7-1484E0561CD5}" type="sibTrans" cxnId="{FFAA69ED-7374-4336-847B-244DB5497BB2}">
      <dgm:prSet/>
      <dgm:spPr/>
      <dgm:t>
        <a:bodyPr/>
        <a:lstStyle/>
        <a:p>
          <a:endParaRPr lang="en-US"/>
        </a:p>
      </dgm:t>
    </dgm:pt>
    <dgm:pt modelId="{B382486D-A720-43F9-B891-AFB7FA7B3340}">
      <dgm:prSet phldrT="[Text]" custT="1"/>
      <dgm:spPr/>
      <dgm:t>
        <a:bodyPr/>
        <a:lstStyle/>
        <a:p>
          <a:r>
            <a:rPr lang="en-US" sz="2800" dirty="0" smtClean="0"/>
            <a:t>What will your “digital footprint” show about who you are?</a:t>
          </a:r>
          <a:endParaRPr lang="en-US" sz="2800" dirty="0"/>
        </a:p>
      </dgm:t>
    </dgm:pt>
    <dgm:pt modelId="{7407BFE5-FC43-4C28-B013-322305D1ADFF}" type="parTrans" cxnId="{378DC0C1-99A6-42EF-8E25-5B56F71E5EDC}">
      <dgm:prSet/>
      <dgm:spPr/>
      <dgm:t>
        <a:bodyPr/>
        <a:lstStyle/>
        <a:p>
          <a:endParaRPr lang="en-US"/>
        </a:p>
      </dgm:t>
    </dgm:pt>
    <dgm:pt modelId="{48A09E4A-1670-49AD-8616-F62143FC34E2}" type="sibTrans" cxnId="{378DC0C1-99A6-42EF-8E25-5B56F71E5EDC}">
      <dgm:prSet/>
      <dgm:spPr/>
      <dgm:t>
        <a:bodyPr/>
        <a:lstStyle/>
        <a:p>
          <a:endParaRPr lang="en-US"/>
        </a:p>
      </dgm:t>
    </dgm:pt>
    <dgm:pt modelId="{CA65B5E2-F2CE-4F15-B333-89C512174925}" type="pres">
      <dgm:prSet presAssocID="{7AB17699-31E1-4590-8F53-D12DC67915E4}" presName="Name0" presStyleCnt="0">
        <dgm:presLayoutVars>
          <dgm:chMax val="7"/>
          <dgm:dir/>
          <dgm:animLvl val="lvl"/>
          <dgm:resizeHandles val="exact"/>
        </dgm:presLayoutVars>
      </dgm:prSet>
      <dgm:spPr/>
      <dgm:t>
        <a:bodyPr/>
        <a:lstStyle/>
        <a:p>
          <a:endParaRPr lang="en-CA"/>
        </a:p>
      </dgm:t>
    </dgm:pt>
    <dgm:pt modelId="{F2605940-05A7-4492-AC36-9AA83FC78418}" type="pres">
      <dgm:prSet presAssocID="{582E5748-4C79-4B29-905A-19DA0A3A2E4E}" presName="circle1" presStyleLbl="node1" presStyleIdx="0" presStyleCnt="3"/>
      <dgm:spPr/>
    </dgm:pt>
    <dgm:pt modelId="{891CA582-134B-43F4-B70B-054D75463425}" type="pres">
      <dgm:prSet presAssocID="{582E5748-4C79-4B29-905A-19DA0A3A2E4E}" presName="space" presStyleCnt="0"/>
      <dgm:spPr/>
    </dgm:pt>
    <dgm:pt modelId="{918E4AD5-2B3A-4B32-8890-F570A9FB2CA4}" type="pres">
      <dgm:prSet presAssocID="{582E5748-4C79-4B29-905A-19DA0A3A2E4E}" presName="rect1" presStyleLbl="alignAcc1" presStyleIdx="0" presStyleCnt="3" custScaleY="98155" custLinFactNeighborX="-529" custLinFactNeighborY="-611"/>
      <dgm:spPr/>
      <dgm:t>
        <a:bodyPr/>
        <a:lstStyle/>
        <a:p>
          <a:endParaRPr lang="en-US"/>
        </a:p>
      </dgm:t>
    </dgm:pt>
    <dgm:pt modelId="{0A5BAB22-351B-4707-976F-AFE9B3F5E06F}" type="pres">
      <dgm:prSet presAssocID="{12490008-13A8-4DA0-B33B-D7C2DAE8A98F}" presName="vertSpace2" presStyleLbl="node1" presStyleIdx="0" presStyleCnt="3"/>
      <dgm:spPr/>
    </dgm:pt>
    <dgm:pt modelId="{DD8AE57E-1AB3-49FF-A9D8-0B0B3F9883A3}" type="pres">
      <dgm:prSet presAssocID="{12490008-13A8-4DA0-B33B-D7C2DAE8A98F}" presName="circle2" presStyleLbl="node1" presStyleIdx="1" presStyleCnt="3"/>
      <dgm:spPr/>
    </dgm:pt>
    <dgm:pt modelId="{0D9EE3D5-EC99-4773-A04B-F86B8F05EA84}" type="pres">
      <dgm:prSet presAssocID="{12490008-13A8-4DA0-B33B-D7C2DAE8A98F}" presName="rect2" presStyleLbl="alignAcc1" presStyleIdx="1" presStyleCnt="3" custScaleY="84056"/>
      <dgm:spPr/>
      <dgm:t>
        <a:bodyPr/>
        <a:lstStyle/>
        <a:p>
          <a:endParaRPr lang="en-US"/>
        </a:p>
      </dgm:t>
    </dgm:pt>
    <dgm:pt modelId="{4408435B-6FB9-4C9A-9033-9DBC4C7F2EB2}" type="pres">
      <dgm:prSet presAssocID="{B382486D-A720-43F9-B891-AFB7FA7B3340}" presName="vertSpace3" presStyleLbl="node1" presStyleIdx="1" presStyleCnt="3"/>
      <dgm:spPr/>
    </dgm:pt>
    <dgm:pt modelId="{54B57255-6B76-4E01-AE97-83C0926E9960}" type="pres">
      <dgm:prSet presAssocID="{B382486D-A720-43F9-B891-AFB7FA7B3340}" presName="circle3" presStyleLbl="node1" presStyleIdx="2" presStyleCnt="3"/>
      <dgm:spPr/>
    </dgm:pt>
    <dgm:pt modelId="{0A7E5C0C-465C-4AFD-949A-1C1BE3EAECBA}" type="pres">
      <dgm:prSet presAssocID="{B382486D-A720-43F9-B891-AFB7FA7B3340}" presName="rect3" presStyleLbl="alignAcc1" presStyleIdx="2" presStyleCnt="3"/>
      <dgm:spPr/>
      <dgm:t>
        <a:bodyPr/>
        <a:lstStyle/>
        <a:p>
          <a:endParaRPr lang="en-US"/>
        </a:p>
      </dgm:t>
    </dgm:pt>
    <dgm:pt modelId="{F507B6C0-6524-4D0E-A103-6A3F887948BC}" type="pres">
      <dgm:prSet presAssocID="{582E5748-4C79-4B29-905A-19DA0A3A2E4E}" presName="rect1ParTxNoCh" presStyleLbl="alignAcc1" presStyleIdx="2" presStyleCnt="3">
        <dgm:presLayoutVars>
          <dgm:chMax val="1"/>
          <dgm:bulletEnabled val="1"/>
        </dgm:presLayoutVars>
      </dgm:prSet>
      <dgm:spPr/>
      <dgm:t>
        <a:bodyPr/>
        <a:lstStyle/>
        <a:p>
          <a:endParaRPr lang="en-US"/>
        </a:p>
      </dgm:t>
    </dgm:pt>
    <dgm:pt modelId="{B7CFAA1C-8998-45DB-86D1-58C8C0AFE2ED}" type="pres">
      <dgm:prSet presAssocID="{12490008-13A8-4DA0-B33B-D7C2DAE8A98F}" presName="rect2ParTxNoCh" presStyleLbl="alignAcc1" presStyleIdx="2" presStyleCnt="3">
        <dgm:presLayoutVars>
          <dgm:chMax val="1"/>
          <dgm:bulletEnabled val="1"/>
        </dgm:presLayoutVars>
      </dgm:prSet>
      <dgm:spPr/>
      <dgm:t>
        <a:bodyPr/>
        <a:lstStyle/>
        <a:p>
          <a:endParaRPr lang="en-US"/>
        </a:p>
      </dgm:t>
    </dgm:pt>
    <dgm:pt modelId="{446F8EFE-823C-401B-B4F7-701E03CD59D0}" type="pres">
      <dgm:prSet presAssocID="{B382486D-A720-43F9-B891-AFB7FA7B3340}" presName="rect3ParTxNoCh" presStyleLbl="alignAcc1" presStyleIdx="2" presStyleCnt="3">
        <dgm:presLayoutVars>
          <dgm:chMax val="1"/>
          <dgm:bulletEnabled val="1"/>
        </dgm:presLayoutVars>
      </dgm:prSet>
      <dgm:spPr/>
      <dgm:t>
        <a:bodyPr/>
        <a:lstStyle/>
        <a:p>
          <a:endParaRPr lang="en-US"/>
        </a:p>
      </dgm:t>
    </dgm:pt>
  </dgm:ptLst>
  <dgm:cxnLst>
    <dgm:cxn modelId="{FFAA69ED-7374-4336-847B-244DB5497BB2}" srcId="{7AB17699-31E1-4590-8F53-D12DC67915E4}" destId="{12490008-13A8-4DA0-B33B-D7C2DAE8A98F}" srcOrd="1" destOrd="0" parTransId="{7DA68F7C-D27F-49E4-B4E7-020EF6077736}" sibTransId="{5D36C638-2452-4022-91A7-1484E0561CD5}"/>
    <dgm:cxn modelId="{EA71463B-DABC-4F7E-9C13-3E6EAD7267D7}" type="presOf" srcId="{582E5748-4C79-4B29-905A-19DA0A3A2E4E}" destId="{F507B6C0-6524-4D0E-A103-6A3F887948BC}" srcOrd="1" destOrd="0" presId="urn:microsoft.com/office/officeart/2005/8/layout/target3"/>
    <dgm:cxn modelId="{C56A72BA-0FE1-4A45-8979-804EA8BBE6CC}" type="presOf" srcId="{B382486D-A720-43F9-B891-AFB7FA7B3340}" destId="{0A7E5C0C-465C-4AFD-949A-1C1BE3EAECBA}" srcOrd="0" destOrd="0" presId="urn:microsoft.com/office/officeart/2005/8/layout/target3"/>
    <dgm:cxn modelId="{997FA03B-FAD0-4041-89F7-664040C29DC7}" type="presOf" srcId="{B382486D-A720-43F9-B891-AFB7FA7B3340}" destId="{446F8EFE-823C-401B-B4F7-701E03CD59D0}" srcOrd="1" destOrd="0" presId="urn:microsoft.com/office/officeart/2005/8/layout/target3"/>
    <dgm:cxn modelId="{BAB79F90-0C44-40A0-A511-A64EF8E3879A}" type="presOf" srcId="{7AB17699-31E1-4590-8F53-D12DC67915E4}" destId="{CA65B5E2-F2CE-4F15-B333-89C512174925}" srcOrd="0" destOrd="0" presId="urn:microsoft.com/office/officeart/2005/8/layout/target3"/>
    <dgm:cxn modelId="{378DC0C1-99A6-42EF-8E25-5B56F71E5EDC}" srcId="{7AB17699-31E1-4590-8F53-D12DC67915E4}" destId="{B382486D-A720-43F9-B891-AFB7FA7B3340}" srcOrd="2" destOrd="0" parTransId="{7407BFE5-FC43-4C28-B013-322305D1ADFF}" sibTransId="{48A09E4A-1670-49AD-8616-F62143FC34E2}"/>
    <dgm:cxn modelId="{11FACF32-94EB-465E-8EB2-4D374579571B}" type="presOf" srcId="{582E5748-4C79-4B29-905A-19DA0A3A2E4E}" destId="{918E4AD5-2B3A-4B32-8890-F570A9FB2CA4}" srcOrd="0" destOrd="0" presId="urn:microsoft.com/office/officeart/2005/8/layout/target3"/>
    <dgm:cxn modelId="{7D1C1B99-CA6A-49F2-8023-640D35579CB8}" type="presOf" srcId="{12490008-13A8-4DA0-B33B-D7C2DAE8A98F}" destId="{B7CFAA1C-8998-45DB-86D1-58C8C0AFE2ED}" srcOrd="1" destOrd="0" presId="urn:microsoft.com/office/officeart/2005/8/layout/target3"/>
    <dgm:cxn modelId="{0BB726C1-52B7-45B5-B7F3-B9B3A4D018D7}" srcId="{7AB17699-31E1-4590-8F53-D12DC67915E4}" destId="{582E5748-4C79-4B29-905A-19DA0A3A2E4E}" srcOrd="0" destOrd="0" parTransId="{8CDA2156-FCDF-4300-9368-7DABCF6F39EB}" sibTransId="{A9C90FBB-AA38-477C-A6D7-EEEAB1E5D70C}"/>
    <dgm:cxn modelId="{CF5E9EFF-D65F-4785-8B45-9B8C5734ED46}" type="presOf" srcId="{12490008-13A8-4DA0-B33B-D7C2DAE8A98F}" destId="{0D9EE3D5-EC99-4773-A04B-F86B8F05EA84}" srcOrd="0" destOrd="0" presId="urn:microsoft.com/office/officeart/2005/8/layout/target3"/>
    <dgm:cxn modelId="{9FF2047C-55C9-4393-9690-7BA3EB88C4F8}" type="presParOf" srcId="{CA65B5E2-F2CE-4F15-B333-89C512174925}" destId="{F2605940-05A7-4492-AC36-9AA83FC78418}" srcOrd="0" destOrd="0" presId="urn:microsoft.com/office/officeart/2005/8/layout/target3"/>
    <dgm:cxn modelId="{8965044C-D152-4784-AB7C-F09B99BAF921}" type="presParOf" srcId="{CA65B5E2-F2CE-4F15-B333-89C512174925}" destId="{891CA582-134B-43F4-B70B-054D75463425}" srcOrd="1" destOrd="0" presId="urn:microsoft.com/office/officeart/2005/8/layout/target3"/>
    <dgm:cxn modelId="{9CE10C78-CA15-40F3-8E60-F955E83C7908}" type="presParOf" srcId="{CA65B5E2-F2CE-4F15-B333-89C512174925}" destId="{918E4AD5-2B3A-4B32-8890-F570A9FB2CA4}" srcOrd="2" destOrd="0" presId="urn:microsoft.com/office/officeart/2005/8/layout/target3"/>
    <dgm:cxn modelId="{934CCE54-94F8-4935-9F78-6CD43BEB88EE}" type="presParOf" srcId="{CA65B5E2-F2CE-4F15-B333-89C512174925}" destId="{0A5BAB22-351B-4707-976F-AFE9B3F5E06F}" srcOrd="3" destOrd="0" presId="urn:microsoft.com/office/officeart/2005/8/layout/target3"/>
    <dgm:cxn modelId="{B7C45418-F961-4773-AF9B-4B66A59A4939}" type="presParOf" srcId="{CA65B5E2-F2CE-4F15-B333-89C512174925}" destId="{DD8AE57E-1AB3-49FF-A9D8-0B0B3F9883A3}" srcOrd="4" destOrd="0" presId="urn:microsoft.com/office/officeart/2005/8/layout/target3"/>
    <dgm:cxn modelId="{46059900-3503-4218-8AFC-B4F0DE70932C}" type="presParOf" srcId="{CA65B5E2-F2CE-4F15-B333-89C512174925}" destId="{0D9EE3D5-EC99-4773-A04B-F86B8F05EA84}" srcOrd="5" destOrd="0" presId="urn:microsoft.com/office/officeart/2005/8/layout/target3"/>
    <dgm:cxn modelId="{642CECBF-9985-4971-97EC-3CA51CCE50DF}" type="presParOf" srcId="{CA65B5E2-F2CE-4F15-B333-89C512174925}" destId="{4408435B-6FB9-4C9A-9033-9DBC4C7F2EB2}" srcOrd="6" destOrd="0" presId="urn:microsoft.com/office/officeart/2005/8/layout/target3"/>
    <dgm:cxn modelId="{C2F6CDA1-BDDF-47D2-B8E8-FDAE57DB8825}" type="presParOf" srcId="{CA65B5E2-F2CE-4F15-B333-89C512174925}" destId="{54B57255-6B76-4E01-AE97-83C0926E9960}" srcOrd="7" destOrd="0" presId="urn:microsoft.com/office/officeart/2005/8/layout/target3"/>
    <dgm:cxn modelId="{BDC7ACE2-3E17-472F-96CB-02A851B3CB17}" type="presParOf" srcId="{CA65B5E2-F2CE-4F15-B333-89C512174925}" destId="{0A7E5C0C-465C-4AFD-949A-1C1BE3EAECBA}" srcOrd="8" destOrd="0" presId="urn:microsoft.com/office/officeart/2005/8/layout/target3"/>
    <dgm:cxn modelId="{05071EB7-D6B7-40F9-A474-B3298A114B6C}" type="presParOf" srcId="{CA65B5E2-F2CE-4F15-B333-89C512174925}" destId="{F507B6C0-6524-4D0E-A103-6A3F887948BC}" srcOrd="9" destOrd="0" presId="urn:microsoft.com/office/officeart/2005/8/layout/target3"/>
    <dgm:cxn modelId="{6E76C733-410C-4B26-A3F7-24F0F56F95DA}" type="presParOf" srcId="{CA65B5E2-F2CE-4F15-B333-89C512174925}" destId="{B7CFAA1C-8998-45DB-86D1-58C8C0AFE2ED}" srcOrd="10" destOrd="0" presId="urn:microsoft.com/office/officeart/2005/8/layout/target3"/>
    <dgm:cxn modelId="{DA836C4F-AB19-473A-AEA1-AE2373EF9073}" type="presParOf" srcId="{CA65B5E2-F2CE-4F15-B333-89C512174925}" destId="{446F8EFE-823C-401B-B4F7-701E03CD59D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05940-05A7-4492-AC36-9AA83FC78418}">
      <dsp:nvSpPr>
        <dsp:cNvPr id="0" name=""/>
        <dsp:cNvSpPr/>
      </dsp:nvSpPr>
      <dsp:spPr>
        <a:xfrm>
          <a:off x="0" y="60801"/>
          <a:ext cx="4937760" cy="493776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8E4AD5-2B3A-4B32-8890-F570A9FB2CA4}">
      <dsp:nvSpPr>
        <dsp:cNvPr id="0" name=""/>
        <dsp:cNvSpPr/>
      </dsp:nvSpPr>
      <dsp:spPr>
        <a:xfrm>
          <a:off x="2438405" y="76182"/>
          <a:ext cx="5760719" cy="484665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Does your use of social media contribute to the common good?</a:t>
          </a:r>
          <a:endParaRPr lang="en-US" sz="2800" kern="1200" dirty="0"/>
        </a:p>
      </dsp:txBody>
      <dsp:txXfrm>
        <a:off x="2438405" y="76182"/>
        <a:ext cx="5760719" cy="1454000"/>
      </dsp:txXfrm>
    </dsp:sp>
    <dsp:sp modelId="{DD8AE57E-1AB3-49FF-A9D8-0B0B3F9883A3}">
      <dsp:nvSpPr>
        <dsp:cNvPr id="0" name=""/>
        <dsp:cNvSpPr/>
      </dsp:nvSpPr>
      <dsp:spPr>
        <a:xfrm>
          <a:off x="864109" y="1542132"/>
          <a:ext cx="3209540" cy="320954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9EE3D5-EC99-4773-A04B-F86B8F05EA84}">
      <dsp:nvSpPr>
        <dsp:cNvPr id="0" name=""/>
        <dsp:cNvSpPr/>
      </dsp:nvSpPr>
      <dsp:spPr>
        <a:xfrm>
          <a:off x="2468880" y="1797997"/>
          <a:ext cx="5760719" cy="269781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Does your use of social media enhance the lives of others?</a:t>
          </a:r>
          <a:endParaRPr lang="en-US" sz="2800" kern="1200" dirty="0"/>
        </a:p>
      </dsp:txBody>
      <dsp:txXfrm>
        <a:off x="2468880" y="1797997"/>
        <a:ext cx="5760719" cy="1245143"/>
      </dsp:txXfrm>
    </dsp:sp>
    <dsp:sp modelId="{54B57255-6B76-4E01-AE97-83C0926E9960}">
      <dsp:nvSpPr>
        <dsp:cNvPr id="0" name=""/>
        <dsp:cNvSpPr/>
      </dsp:nvSpPr>
      <dsp:spPr>
        <a:xfrm>
          <a:off x="1728216" y="3023458"/>
          <a:ext cx="1481326" cy="148132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7E5C0C-465C-4AFD-949A-1C1BE3EAECBA}">
      <dsp:nvSpPr>
        <dsp:cNvPr id="0" name=""/>
        <dsp:cNvSpPr/>
      </dsp:nvSpPr>
      <dsp:spPr>
        <a:xfrm>
          <a:off x="2468880" y="3023458"/>
          <a:ext cx="5760719" cy="148132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What will your “digital footprint” show about who you are?</a:t>
          </a:r>
          <a:endParaRPr lang="en-US" sz="2800" kern="1200" dirty="0"/>
        </a:p>
      </dsp:txBody>
      <dsp:txXfrm>
        <a:off x="2468880" y="3023458"/>
        <a:ext cx="5760719" cy="148132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407670D-9686-4BA2-B446-E39306AE8741}" type="datetimeFigureOut">
              <a:rPr lang="en-CA" smtClean="0"/>
              <a:t>23/03/2012</a:t>
            </a:fld>
            <a:endParaRPr lang="en-CA"/>
          </a:p>
        </p:txBody>
      </p:sp>
      <p:sp>
        <p:nvSpPr>
          <p:cNvPr id="2" name="Footer Placeholder 1"/>
          <p:cNvSpPr>
            <a:spLocks noGrp="1"/>
          </p:cNvSpPr>
          <p:nvPr>
            <p:ph type="ftr" sz="quarter" idx="11"/>
          </p:nvPr>
        </p:nvSpPr>
        <p:spPr/>
        <p:txBody>
          <a:bodyPr/>
          <a:lstStyle/>
          <a:p>
            <a:endParaRPr lang="en-CA"/>
          </a:p>
        </p:txBody>
      </p:sp>
      <p:sp>
        <p:nvSpPr>
          <p:cNvPr id="15" name="Slide Number Placeholder 14"/>
          <p:cNvSpPr>
            <a:spLocks noGrp="1"/>
          </p:cNvSpPr>
          <p:nvPr>
            <p:ph type="sldNum" sz="quarter" idx="12"/>
          </p:nvPr>
        </p:nvSpPr>
        <p:spPr>
          <a:xfrm>
            <a:off x="8229600" y="6473952"/>
            <a:ext cx="758952" cy="246888"/>
          </a:xfrm>
        </p:spPr>
        <p:txBody>
          <a:bodyPr/>
          <a:lstStyle/>
          <a:p>
            <a:fld id="{11620090-CE65-42AD-B944-76DC314307D5}"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7670D-9686-4BA2-B446-E39306AE8741}" type="datetimeFigureOut">
              <a:rPr lang="en-CA" smtClean="0"/>
              <a:t>23/03/2012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7670D-9686-4BA2-B446-E39306AE8741}" type="datetimeFigureOut">
              <a:rPr lang="en-CA" smtClean="0"/>
              <a:t>23/03/2012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07670D-9686-4BA2-B446-E39306AE8741}" type="datetimeFigureOut">
              <a:rPr lang="en-CA" smtClean="0"/>
              <a:t>23/03/2012</a:t>
            </a:fld>
            <a:endParaRPr lang="en-CA"/>
          </a:p>
        </p:txBody>
      </p:sp>
      <p:sp>
        <p:nvSpPr>
          <p:cNvPr id="19" name="Footer Placeholder 18"/>
          <p:cNvSpPr>
            <a:spLocks noGrp="1"/>
          </p:cNvSpPr>
          <p:nvPr>
            <p:ph type="ftr" sz="quarter" idx="11"/>
          </p:nvPr>
        </p:nvSpPr>
        <p:spPr>
          <a:xfrm>
            <a:off x="3581400" y="76200"/>
            <a:ext cx="2895600" cy="288925"/>
          </a:xfrm>
        </p:spPr>
        <p:txBody>
          <a:bodyPr/>
          <a:lstStyle/>
          <a:p>
            <a:endParaRPr lang="en-CA"/>
          </a:p>
        </p:txBody>
      </p:sp>
      <p:sp>
        <p:nvSpPr>
          <p:cNvPr id="16" name="Slide Number Placeholder 15"/>
          <p:cNvSpPr>
            <a:spLocks noGrp="1"/>
          </p:cNvSpPr>
          <p:nvPr>
            <p:ph type="sldNum" sz="quarter" idx="12"/>
          </p:nvPr>
        </p:nvSpPr>
        <p:spPr>
          <a:xfrm>
            <a:off x="8229600" y="6473952"/>
            <a:ext cx="758952" cy="246888"/>
          </a:xfrm>
        </p:spPr>
        <p:txBody>
          <a:bodyPr/>
          <a:lstStyle/>
          <a:p>
            <a:fld id="{11620090-CE65-42AD-B944-76DC314307D5}"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407670D-9686-4BA2-B446-E39306AE8741}" type="datetimeFigureOut">
              <a:rPr lang="en-CA" smtClean="0"/>
              <a:t>23/03/2012</a:t>
            </a:fld>
            <a:endParaRPr lang="en-CA"/>
          </a:p>
        </p:txBody>
      </p:sp>
      <p:sp>
        <p:nvSpPr>
          <p:cNvPr id="11" name="Footer Placeholder 10"/>
          <p:cNvSpPr>
            <a:spLocks noGrp="1"/>
          </p:cNvSpPr>
          <p:nvPr>
            <p:ph type="ftr" sz="quarter" idx="11"/>
          </p:nvPr>
        </p:nvSpPr>
        <p:spPr/>
        <p:txBody>
          <a:bodyPr/>
          <a:lstStyle/>
          <a:p>
            <a:endParaRPr lang="en-CA"/>
          </a:p>
        </p:txBody>
      </p:sp>
      <p:sp>
        <p:nvSpPr>
          <p:cNvPr id="16" name="Slide Number Placeholder 15"/>
          <p:cNvSpPr>
            <a:spLocks noGrp="1"/>
          </p:cNvSpPr>
          <p:nvPr>
            <p:ph type="sldNum" sz="quarter" idx="12"/>
          </p:nvPr>
        </p:nvSpPr>
        <p:spPr/>
        <p:txBody>
          <a:bodyPr/>
          <a:lstStyle/>
          <a:p>
            <a:fld id="{11620090-CE65-42AD-B944-76DC314307D5}" type="slidenum">
              <a:rPr lang="en-CA" smtClean="0"/>
              <a:t>‹#›</a:t>
            </a:fld>
            <a:endParaRPr lang="en-C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407670D-9686-4BA2-B446-E39306AE8741}" type="datetimeFigureOut">
              <a:rPr lang="en-CA" smtClean="0"/>
              <a:t>23/03/2012</a:t>
            </a:fld>
            <a:endParaRPr lang="en-CA"/>
          </a:p>
        </p:txBody>
      </p:sp>
      <p:sp>
        <p:nvSpPr>
          <p:cNvPr id="10" name="Footer Placeholder 9"/>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407670D-9686-4BA2-B446-E39306AE8741}" type="datetimeFigureOut">
              <a:rPr lang="en-CA" smtClean="0"/>
              <a:t>23/03/2012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229600" y="6477000"/>
            <a:ext cx="762000" cy="246888"/>
          </a:xfrm>
        </p:spPr>
        <p:txBody>
          <a:bodyPr/>
          <a:lstStyle/>
          <a:p>
            <a:fld id="{11620090-CE65-42AD-B944-76DC314307D5}" type="slidenum">
              <a:rPr lang="en-CA" smtClean="0"/>
              <a:t>‹#›</a:t>
            </a:fld>
            <a:endParaRPr lang="en-C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407670D-9686-4BA2-B446-E39306AE8741}" type="datetimeFigureOut">
              <a:rPr lang="en-CA" smtClean="0"/>
              <a:t>23/03/2012</a:t>
            </a:fld>
            <a:endParaRPr lang="en-CA"/>
          </a:p>
        </p:txBody>
      </p:sp>
      <p:sp>
        <p:nvSpPr>
          <p:cNvPr id="21" name="Footer Placeholder 20"/>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07670D-9686-4BA2-B446-E39306AE8741}" type="datetimeFigureOut">
              <a:rPr lang="en-CA" smtClean="0"/>
              <a:t>23/03/2012</a:t>
            </a:fld>
            <a:endParaRPr lang="en-CA"/>
          </a:p>
        </p:txBody>
      </p:sp>
      <p:sp>
        <p:nvSpPr>
          <p:cNvPr id="24" name="Footer Placeholder 23"/>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407670D-9686-4BA2-B446-E39306AE8741}" type="datetimeFigureOut">
              <a:rPr lang="en-CA" smtClean="0"/>
              <a:t>23/03/2012</a:t>
            </a:fld>
            <a:endParaRPr lang="en-CA"/>
          </a:p>
        </p:txBody>
      </p:sp>
      <p:sp>
        <p:nvSpPr>
          <p:cNvPr id="29" name="Footer Placeholder 28"/>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1620090-CE65-42AD-B944-76DC314307D5}"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407670D-9686-4BA2-B446-E39306AE8741}" type="datetimeFigureOut">
              <a:rPr lang="en-CA" smtClean="0"/>
              <a:t>23/03/2012</a:t>
            </a:fld>
            <a:endParaRPr lang="en-CA"/>
          </a:p>
        </p:txBody>
      </p:sp>
      <p:sp>
        <p:nvSpPr>
          <p:cNvPr id="5" name="Footer Placeholder 4"/>
          <p:cNvSpPr>
            <a:spLocks noGrp="1"/>
          </p:cNvSpPr>
          <p:nvPr>
            <p:ph type="ftr" sz="quarter" idx="11"/>
          </p:nvPr>
        </p:nvSpPr>
        <p:spPr/>
        <p:txBody>
          <a:bodyPr/>
          <a:lstStyle/>
          <a:p>
            <a:endParaRPr lang="en-CA"/>
          </a:p>
        </p:txBody>
      </p:sp>
      <p:sp>
        <p:nvSpPr>
          <p:cNvPr id="31" name="Slide Number Placeholder 30"/>
          <p:cNvSpPr>
            <a:spLocks noGrp="1"/>
          </p:cNvSpPr>
          <p:nvPr>
            <p:ph type="sldNum" sz="quarter" idx="12"/>
          </p:nvPr>
        </p:nvSpPr>
        <p:spPr/>
        <p:txBody>
          <a:bodyPr/>
          <a:lstStyle/>
          <a:p>
            <a:fld id="{11620090-CE65-42AD-B944-76DC314307D5}" type="slidenum">
              <a:rPr lang="en-CA" smtClean="0"/>
              <a:t>‹#›</a:t>
            </a:fld>
            <a:endParaRPr lang="en-C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407670D-9686-4BA2-B446-E39306AE8741}" type="datetimeFigureOut">
              <a:rPr lang="en-CA" smtClean="0"/>
              <a:t>23/03/2012</a:t>
            </a:fld>
            <a:endParaRPr lang="en-C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C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1620090-CE65-42AD-B944-76DC314307D5}" type="slidenum">
              <a:rPr lang="en-CA" smtClean="0"/>
              <a:t>‹#›</a:t>
            </a:fld>
            <a:endParaRPr lang="en-C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edia-awareness.ca/english/resources/educational/lessons/secondary/cyberbullying/upload/cyberbullying_law_9-12.pdf" TargetMode="External"/><Relationship Id="rId2" Type="http://schemas.openxmlformats.org/officeDocument/2006/relationships/hyperlink" Target="http://www.openschool.bc.ca/courses/discussion_guidelines.html" TargetMode="External"/><Relationship Id="rId1" Type="http://schemas.openxmlformats.org/officeDocument/2006/relationships/slideLayout" Target="../slideLayouts/slideLayout6.xml"/><Relationship Id="rId6" Type="http://schemas.openxmlformats.org/officeDocument/2006/relationships/hyperlink" Target="http://www.edu.gov.on.ca/eng/safeschools/pdfs/OnLineRespect.pdf" TargetMode="External"/><Relationship Id="rId5" Type="http://schemas.openxmlformats.org/officeDocument/2006/relationships/hyperlink" Target="http://www.google.com/support/youtube/bin/answer.py?answer=83756&amp;hl=en-US" TargetMode="External"/><Relationship Id="rId4" Type="http://schemas.openxmlformats.org/officeDocument/2006/relationships/hyperlink" Target="http://www.bullying.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84784"/>
            <a:ext cx="3816424" cy="1181993"/>
          </a:xfrm>
        </p:spPr>
        <p:txBody>
          <a:bodyPr/>
          <a:lstStyle/>
          <a:p>
            <a:r>
              <a:rPr lang="en-CA" dirty="0" smtClean="0"/>
              <a:t>Cast Your Net</a:t>
            </a:r>
            <a:endParaRPr lang="en-CA" dirty="0"/>
          </a:p>
        </p:txBody>
      </p:sp>
      <p:sp>
        <p:nvSpPr>
          <p:cNvPr id="3" name="Subtitle 2"/>
          <p:cNvSpPr>
            <a:spLocks noGrp="1"/>
          </p:cNvSpPr>
          <p:nvPr>
            <p:ph type="subTitle" idx="1"/>
          </p:nvPr>
        </p:nvSpPr>
        <p:spPr/>
        <p:txBody>
          <a:bodyPr/>
          <a:lstStyle/>
          <a:p>
            <a:r>
              <a:rPr lang="en-CA" dirty="0" smtClean="0"/>
              <a:t>Day 1</a:t>
            </a:r>
          </a:p>
          <a:p>
            <a:r>
              <a:rPr lang="en-CA" b="1" dirty="0" smtClean="0"/>
              <a:t>Promoting </a:t>
            </a:r>
            <a:r>
              <a:rPr lang="en-CA" b="1" dirty="0"/>
              <a:t>a Culture of Respect, Dialogue and Friendship</a:t>
            </a: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764704"/>
            <a:ext cx="381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283968" y="3622204"/>
            <a:ext cx="3744416" cy="553998"/>
          </a:xfrm>
          <a:prstGeom prst="rect">
            <a:avLst/>
          </a:prstGeom>
          <a:noFill/>
        </p:spPr>
        <p:txBody>
          <a:bodyPr wrap="square" rtlCol="0">
            <a:spAutoFit/>
          </a:bodyPr>
          <a:lstStyle/>
          <a:p>
            <a:pPr algn="ctr"/>
            <a:r>
              <a:rPr lang="en-US" sz="1200" b="1" dirty="0"/>
              <a:t>“Calling of the Fishermen” by Harry Anderson </a:t>
            </a:r>
          </a:p>
          <a:p>
            <a:endParaRPr lang="en-US" dirty="0"/>
          </a:p>
        </p:txBody>
      </p:sp>
    </p:spTree>
    <p:extLst>
      <p:ext uri="{BB962C8B-B14F-4D97-AF65-F5344CB8AC3E}">
        <p14:creationId xmlns:p14="http://schemas.microsoft.com/office/powerpoint/2010/main" val="3225596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926976"/>
          </a:xfrm>
        </p:spPr>
        <p:txBody>
          <a:bodyPr>
            <a:normAutofit fontScale="90000"/>
          </a:bodyPr>
          <a:lstStyle/>
          <a:p>
            <a:r>
              <a:rPr lang="en-CA" b="1" dirty="0" smtClean="0"/>
              <a:t>Case study #2</a:t>
            </a:r>
            <a:br>
              <a:rPr lang="en-CA" b="1" dirty="0" smtClean="0"/>
            </a:br>
            <a:r>
              <a:rPr lang="en-CA" b="1" dirty="0" smtClean="0"/>
              <a:t>The </a:t>
            </a:r>
            <a:r>
              <a:rPr lang="en-CA" b="1" dirty="0"/>
              <a:t>Scenario</a:t>
            </a:r>
            <a:endParaRPr lang="en-CA" dirty="0"/>
          </a:p>
        </p:txBody>
      </p:sp>
      <p:sp>
        <p:nvSpPr>
          <p:cNvPr id="3" name="Content Placeholder 2"/>
          <p:cNvSpPr>
            <a:spLocks noGrp="1"/>
          </p:cNvSpPr>
          <p:nvPr>
            <p:ph idx="1"/>
          </p:nvPr>
        </p:nvSpPr>
        <p:spPr>
          <a:xfrm>
            <a:off x="323528" y="1772816"/>
            <a:ext cx="8229600" cy="4525963"/>
          </a:xfrm>
        </p:spPr>
        <p:txBody>
          <a:bodyPr>
            <a:normAutofit fontScale="85000" lnSpcReduction="20000"/>
          </a:bodyPr>
          <a:lstStyle/>
          <a:p>
            <a:pPr marL="0" indent="0">
              <a:buNone/>
            </a:pPr>
            <a:r>
              <a:rPr lang="en-CA" sz="2400" dirty="0"/>
              <a:t>Students in Mrs. Smith’s Dramatic Arts class were busy rehearsing for their upcoming spring production. The stage is located in the cafeteria, where a group of senior students were working on homework. </a:t>
            </a:r>
            <a:br>
              <a:rPr lang="en-CA" sz="2400" dirty="0"/>
            </a:br>
            <a:r>
              <a:rPr lang="en-CA" sz="2400" dirty="0"/>
              <a:t/>
            </a:r>
            <a:br>
              <a:rPr lang="en-CA" sz="2400" dirty="0"/>
            </a:br>
            <a:r>
              <a:rPr lang="en-CA" sz="2400" dirty="0"/>
              <a:t>Noticing the students performing a dance, one of the senior students took out his cell phone and videotaped the students without their knowledge or consent. </a:t>
            </a:r>
            <a:br>
              <a:rPr lang="en-CA" sz="2400" dirty="0"/>
            </a:br>
            <a:r>
              <a:rPr lang="en-CA" sz="2400" dirty="0"/>
              <a:t/>
            </a:r>
            <a:br>
              <a:rPr lang="en-CA" sz="2400" dirty="0"/>
            </a:br>
            <a:r>
              <a:rPr lang="en-CA" sz="2400" dirty="0"/>
              <a:t>Later that evening, the students in Mrs. Smith’s Dramatic Arts class learned that the video had been posted to YouTube. Other students in the school were leaving mean comments about the students and their performance. </a:t>
            </a:r>
            <a:r>
              <a:rPr lang="en-CA" sz="7200" dirty="0"/>
              <a:t/>
            </a:r>
            <a:br>
              <a:rPr lang="en-CA" sz="7200" dirty="0"/>
            </a:br>
            <a:r>
              <a:rPr lang="en-CA" sz="7200" dirty="0">
                <a:latin typeface="Arial" pitchFamily="34" charset="0"/>
                <a:cs typeface="Arial" pitchFamily="34" charset="0"/>
              </a:rPr>
              <a:t/>
            </a:r>
            <a:br>
              <a:rPr lang="en-CA" sz="7200" dirty="0">
                <a:latin typeface="Arial" pitchFamily="34" charset="0"/>
                <a:cs typeface="Arial" pitchFamily="34" charset="0"/>
              </a:rPr>
            </a:br>
            <a:r>
              <a:rPr lang="en-CA" dirty="0"/>
              <a:t/>
            </a:r>
            <a:br>
              <a:rPr lang="en-CA" dirty="0"/>
            </a:br>
            <a:endParaRPr lang="en-CA" dirty="0"/>
          </a:p>
        </p:txBody>
      </p:sp>
    </p:spTree>
    <p:extLst>
      <p:ext uri="{BB962C8B-B14F-4D97-AF65-F5344CB8AC3E}">
        <p14:creationId xmlns:p14="http://schemas.microsoft.com/office/powerpoint/2010/main" val="667575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060849"/>
            <a:ext cx="8640959" cy="4392488"/>
          </a:xfrm>
        </p:spPr>
        <p:txBody>
          <a:bodyPr>
            <a:noAutofit/>
          </a:bodyPr>
          <a:lstStyle/>
          <a:p>
            <a:pPr marL="0" lvl="0" indent="0">
              <a:lnSpc>
                <a:spcPct val="115000"/>
              </a:lnSpc>
              <a:spcBef>
                <a:spcPts val="0"/>
              </a:spcBef>
              <a:buSzPts val="1150"/>
              <a:buNone/>
            </a:pPr>
            <a:r>
              <a:rPr lang="en-CA" sz="1900" dirty="0" smtClean="0">
                <a:solidFill>
                  <a:srgbClr val="000000"/>
                </a:solidFill>
                <a:latin typeface="Arial"/>
                <a:ea typeface="Times New Roman"/>
                <a:cs typeface="Times New Roman"/>
              </a:rPr>
              <a:t>1. How </a:t>
            </a:r>
            <a:r>
              <a:rPr lang="en-CA" sz="1900" dirty="0">
                <a:solidFill>
                  <a:srgbClr val="000000"/>
                </a:solidFill>
                <a:latin typeface="Arial"/>
                <a:ea typeface="Times New Roman"/>
                <a:cs typeface="Times New Roman"/>
              </a:rPr>
              <a:t>could posting the video affect Mrs. Smith’s Dramatic Arts students</a:t>
            </a:r>
            <a:r>
              <a:rPr lang="en-CA" sz="1900" dirty="0" smtClean="0">
                <a:solidFill>
                  <a:srgbClr val="000000"/>
                </a:solidFill>
                <a:latin typeface="Arial"/>
                <a:ea typeface="Times New Roman"/>
                <a:cs typeface="Times New Roman"/>
              </a:rPr>
              <a:t>?</a:t>
            </a:r>
          </a:p>
          <a:p>
            <a:pPr lvl="0">
              <a:lnSpc>
                <a:spcPct val="115000"/>
              </a:lnSpc>
              <a:spcBef>
                <a:spcPts val="0"/>
              </a:spcBef>
              <a:buSzPts val="1150"/>
              <a:buAutoNum type="arabicPeriod"/>
            </a:pPr>
            <a:endParaRPr lang="en-US" sz="1900" dirty="0">
              <a:latin typeface="Calibri"/>
              <a:ea typeface="Calibri"/>
              <a:cs typeface="Times New Roman"/>
            </a:endParaRPr>
          </a:p>
          <a:p>
            <a:pPr marL="0" lvl="0" indent="0">
              <a:lnSpc>
                <a:spcPct val="115000"/>
              </a:lnSpc>
              <a:spcBef>
                <a:spcPts val="0"/>
              </a:spcBef>
              <a:buSzPts val="1150"/>
              <a:buNone/>
            </a:pPr>
            <a:r>
              <a:rPr lang="en-CA" sz="1900" dirty="0" smtClean="0">
                <a:solidFill>
                  <a:srgbClr val="000000"/>
                </a:solidFill>
                <a:latin typeface="Arial"/>
                <a:ea typeface="Times New Roman"/>
                <a:cs typeface="Times New Roman"/>
              </a:rPr>
              <a:t>2. How </a:t>
            </a:r>
            <a:r>
              <a:rPr lang="en-CA" sz="1900" dirty="0">
                <a:solidFill>
                  <a:srgbClr val="000000"/>
                </a:solidFill>
                <a:latin typeface="Arial"/>
                <a:ea typeface="Times New Roman"/>
                <a:cs typeface="Times New Roman"/>
              </a:rPr>
              <a:t>do the comments on the posting affect the school community? How do the comments affect each individual in the video?</a:t>
            </a:r>
            <a:endParaRPr lang="en-US" sz="1900" dirty="0">
              <a:latin typeface="Calibri"/>
              <a:ea typeface="Calibri"/>
              <a:cs typeface="Times New Roman"/>
            </a:endParaRPr>
          </a:p>
          <a:p>
            <a:pPr marL="0" marR="0" indent="0">
              <a:lnSpc>
                <a:spcPct val="115000"/>
              </a:lnSpc>
              <a:spcBef>
                <a:spcPts val="0"/>
              </a:spcBef>
              <a:spcAft>
                <a:spcPts val="0"/>
              </a:spcAft>
              <a:buNone/>
            </a:pPr>
            <a:endParaRPr lang="en-US" sz="1900" dirty="0">
              <a:latin typeface="Calibri"/>
              <a:ea typeface="Calibri"/>
              <a:cs typeface="Times New Roman"/>
            </a:endParaRPr>
          </a:p>
          <a:p>
            <a:pPr marL="0" marR="0" indent="0">
              <a:lnSpc>
                <a:spcPct val="115000"/>
              </a:lnSpc>
              <a:spcBef>
                <a:spcPts val="0"/>
              </a:spcBef>
              <a:spcAft>
                <a:spcPts val="0"/>
              </a:spcAft>
              <a:buNone/>
            </a:pPr>
            <a:r>
              <a:rPr lang="en-US" sz="1900" dirty="0" smtClean="0">
                <a:latin typeface="Calibri"/>
                <a:ea typeface="Times New Roman"/>
                <a:cs typeface="Times New Roman"/>
              </a:rPr>
              <a:t>3.  </a:t>
            </a:r>
            <a:r>
              <a:rPr lang="en-CA" sz="1900" dirty="0" smtClean="0">
                <a:solidFill>
                  <a:srgbClr val="000000"/>
                </a:solidFill>
                <a:latin typeface="Arial"/>
                <a:ea typeface="Times New Roman"/>
                <a:cs typeface="Times New Roman"/>
              </a:rPr>
              <a:t>What </a:t>
            </a:r>
            <a:r>
              <a:rPr lang="en-CA" sz="1900" dirty="0">
                <a:solidFill>
                  <a:srgbClr val="000000"/>
                </a:solidFill>
                <a:latin typeface="Arial"/>
                <a:ea typeface="Times New Roman"/>
                <a:cs typeface="Times New Roman"/>
              </a:rPr>
              <a:t>are the responsibilities of the senior student around the use of his cell phone, specifically the camera, while in school? </a:t>
            </a:r>
            <a:endParaRPr lang="en-US" sz="1900" dirty="0">
              <a:latin typeface="Calibri"/>
              <a:ea typeface="Calibri"/>
              <a:cs typeface="Times New Roman"/>
            </a:endParaRPr>
          </a:p>
          <a:p>
            <a:pPr marL="0" marR="0" indent="0">
              <a:lnSpc>
                <a:spcPct val="115000"/>
              </a:lnSpc>
              <a:spcBef>
                <a:spcPts val="0"/>
              </a:spcBef>
              <a:spcAft>
                <a:spcPts val="0"/>
              </a:spcAft>
              <a:buNone/>
            </a:pPr>
            <a:endParaRPr lang="en-US" sz="1900" dirty="0">
              <a:latin typeface="Calibri"/>
              <a:ea typeface="Calibri"/>
              <a:cs typeface="Times New Roman"/>
            </a:endParaRPr>
          </a:p>
          <a:p>
            <a:pPr marL="0" lvl="0" indent="0">
              <a:lnSpc>
                <a:spcPct val="115000"/>
              </a:lnSpc>
              <a:spcBef>
                <a:spcPts val="0"/>
              </a:spcBef>
              <a:buSzPts val="1150"/>
              <a:buNone/>
            </a:pPr>
            <a:r>
              <a:rPr lang="en-US" sz="1900" dirty="0" smtClean="0">
                <a:latin typeface="Calibri"/>
                <a:ea typeface="Times New Roman"/>
                <a:cs typeface="Times New Roman"/>
              </a:rPr>
              <a:t>4. </a:t>
            </a:r>
            <a:r>
              <a:rPr lang="en-CA" sz="1900" dirty="0" smtClean="0">
                <a:solidFill>
                  <a:srgbClr val="000000"/>
                </a:solidFill>
                <a:latin typeface="Arial"/>
                <a:ea typeface="Times New Roman"/>
                <a:cs typeface="Times New Roman"/>
              </a:rPr>
              <a:t>What </a:t>
            </a:r>
            <a:r>
              <a:rPr lang="en-CA" sz="1900" dirty="0">
                <a:solidFill>
                  <a:srgbClr val="000000"/>
                </a:solidFill>
                <a:latin typeface="Arial"/>
                <a:ea typeface="Times New Roman"/>
                <a:cs typeface="Times New Roman"/>
              </a:rPr>
              <a:t>are the responsibilities of the other senior students who were watching him take the video?</a:t>
            </a:r>
            <a:endParaRPr lang="en-US" sz="1900" dirty="0">
              <a:latin typeface="Calibri"/>
              <a:ea typeface="Calibri"/>
              <a:cs typeface="Times New Roman"/>
            </a:endParaRPr>
          </a:p>
          <a:p>
            <a:pPr marL="0" marR="0" indent="0">
              <a:lnSpc>
                <a:spcPct val="115000"/>
              </a:lnSpc>
              <a:spcBef>
                <a:spcPts val="0"/>
              </a:spcBef>
              <a:spcAft>
                <a:spcPts val="0"/>
              </a:spcAft>
              <a:buNone/>
            </a:pPr>
            <a:endParaRPr lang="en-US" sz="1900" dirty="0">
              <a:latin typeface="Calibri"/>
              <a:ea typeface="Calibri"/>
              <a:cs typeface="Times New Roman"/>
            </a:endParaRPr>
          </a:p>
          <a:p>
            <a:pPr marL="0" lvl="0" indent="0">
              <a:lnSpc>
                <a:spcPct val="115000"/>
              </a:lnSpc>
              <a:spcBef>
                <a:spcPts val="0"/>
              </a:spcBef>
              <a:buSzPts val="1150"/>
              <a:buNone/>
            </a:pPr>
            <a:r>
              <a:rPr lang="en-US" sz="1900" dirty="0" smtClean="0">
                <a:latin typeface="Calibri"/>
                <a:ea typeface="Times New Roman"/>
                <a:cs typeface="Times New Roman"/>
              </a:rPr>
              <a:t>5. </a:t>
            </a:r>
            <a:r>
              <a:rPr lang="en-CA" sz="1900" dirty="0" smtClean="0">
                <a:solidFill>
                  <a:srgbClr val="000000"/>
                </a:solidFill>
                <a:latin typeface="Arial"/>
                <a:ea typeface="Times New Roman"/>
                <a:cs typeface="Times New Roman"/>
              </a:rPr>
              <a:t>What </a:t>
            </a:r>
            <a:r>
              <a:rPr lang="en-CA" sz="1900" dirty="0">
                <a:solidFill>
                  <a:srgbClr val="000000"/>
                </a:solidFill>
                <a:latin typeface="Arial"/>
                <a:ea typeface="Times New Roman"/>
                <a:cs typeface="Times New Roman"/>
              </a:rPr>
              <a:t>can Mrs. Smith’s Dramatic Arts students do to have the video removed?</a:t>
            </a:r>
            <a:endParaRPr lang="en-US" sz="1900" dirty="0">
              <a:latin typeface="Calibri"/>
              <a:ea typeface="Calibri"/>
              <a:cs typeface="Times New Roman"/>
            </a:endParaRPr>
          </a:p>
          <a:p>
            <a:pPr marL="0" indent="0">
              <a:buNone/>
            </a:pPr>
            <a:endParaRPr lang="en-CA" sz="1900" dirty="0"/>
          </a:p>
        </p:txBody>
      </p:sp>
      <p:sp>
        <p:nvSpPr>
          <p:cNvPr id="5" name="Title 1"/>
          <p:cNvSpPr>
            <a:spLocks noGrp="1"/>
          </p:cNvSpPr>
          <p:nvPr>
            <p:ph type="title"/>
          </p:nvPr>
        </p:nvSpPr>
        <p:spPr>
          <a:xfrm>
            <a:off x="114311" y="633636"/>
            <a:ext cx="9071636" cy="838200"/>
          </a:xfrm>
        </p:spPr>
        <p:txBody>
          <a:bodyPr>
            <a:noAutofit/>
          </a:bodyPr>
          <a:lstStyle/>
          <a:p>
            <a:r>
              <a:rPr lang="en-CA" sz="3200" b="1" dirty="0" smtClean="0">
                <a:effectLst/>
              </a:rPr>
              <a:t>discussion Questions…</a:t>
            </a:r>
            <a:br>
              <a:rPr lang="en-CA" sz="3200" b="1" dirty="0" smtClean="0">
                <a:effectLst/>
              </a:rPr>
            </a:br>
            <a:r>
              <a:rPr lang="en-CA" sz="3200" b="1" dirty="0" smtClean="0">
                <a:effectLst/>
              </a:rPr>
              <a:t>through </a:t>
            </a:r>
            <a:r>
              <a:rPr lang="en-CA" sz="3200" b="1" dirty="0">
                <a:effectLst/>
              </a:rPr>
              <a:t>a Catholic Lens</a:t>
            </a:r>
            <a:r>
              <a:rPr lang="en-CA" sz="3200" dirty="0">
                <a:effectLst/>
              </a:rPr>
              <a:t/>
            </a:r>
            <a:br>
              <a:rPr lang="en-CA" sz="3200" dirty="0">
                <a:effectLst/>
              </a:rPr>
            </a:br>
            <a:r>
              <a:rPr lang="en-CA" sz="3200" dirty="0" smtClean="0">
                <a:effectLst/>
              </a:rPr>
              <a:t/>
            </a:r>
            <a:br>
              <a:rPr lang="en-CA" sz="3200" dirty="0" smtClean="0">
                <a:effectLst/>
              </a:rPr>
            </a:br>
            <a:endParaRPr lang="en-CA" sz="3200" dirty="0">
              <a:effectLst/>
            </a:endParaRPr>
          </a:p>
        </p:txBody>
      </p:sp>
      <p:sp>
        <p:nvSpPr>
          <p:cNvPr id="6" name="TextBox 5"/>
          <p:cNvSpPr txBox="1"/>
          <p:nvPr/>
        </p:nvSpPr>
        <p:spPr>
          <a:xfrm>
            <a:off x="473665" y="1052736"/>
            <a:ext cx="8352928" cy="923330"/>
          </a:xfrm>
          <a:prstGeom prst="rect">
            <a:avLst/>
          </a:prstGeom>
          <a:noFill/>
        </p:spPr>
        <p:txBody>
          <a:bodyPr wrap="square" rtlCol="0">
            <a:spAutoFit/>
          </a:bodyPr>
          <a:lstStyle/>
          <a:p>
            <a:r>
              <a:rPr lang="en-CA" b="1" dirty="0">
                <a:solidFill>
                  <a:schemeClr val="tx2"/>
                </a:solidFill>
              </a:rPr>
              <a:t>Consider the following Catholic Social Justice Teachings when answering these questions: </a:t>
            </a:r>
            <a:r>
              <a:rPr lang="en-CA" i="1" dirty="0"/>
              <a:t>Community and the Common Good, Rights and Responsibilities, Solidarity.</a:t>
            </a:r>
            <a:endParaRPr lang="en-CA" dirty="0"/>
          </a:p>
        </p:txBody>
      </p:sp>
    </p:spTree>
    <p:extLst>
      <p:ext uri="{BB962C8B-B14F-4D97-AF65-F5344CB8AC3E}">
        <p14:creationId xmlns:p14="http://schemas.microsoft.com/office/powerpoint/2010/main" val="3447967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590800"/>
            <a:ext cx="8458200" cy="1222375"/>
          </a:xfrm>
        </p:spPr>
        <p:txBody>
          <a:bodyPr/>
          <a:lstStyle/>
          <a:p>
            <a:r>
              <a:rPr lang="en-US" dirty="0" smtClean="0"/>
              <a:t>Case Study #3</a:t>
            </a:r>
            <a:endParaRPr lang="en-US" dirty="0"/>
          </a:p>
        </p:txBody>
      </p:sp>
      <p:sp>
        <p:nvSpPr>
          <p:cNvPr id="5" name="Subtitle 4"/>
          <p:cNvSpPr>
            <a:spLocks noGrp="1"/>
          </p:cNvSpPr>
          <p:nvPr>
            <p:ph type="subTitle" idx="1"/>
          </p:nvPr>
        </p:nvSpPr>
        <p:spPr>
          <a:xfrm>
            <a:off x="457200" y="3733800"/>
            <a:ext cx="8001000" cy="1752600"/>
          </a:xfrm>
        </p:spPr>
        <p:txBody>
          <a:bodyPr>
            <a:normAutofit/>
          </a:bodyPr>
          <a:lstStyle/>
          <a:p>
            <a:r>
              <a:rPr lang="en-US" b="1" dirty="0" smtClean="0"/>
              <a:t>Online Discussion Disruptor</a:t>
            </a:r>
            <a:endParaRPr lang="en-US" dirty="0"/>
          </a:p>
        </p:txBody>
      </p:sp>
    </p:spTree>
    <p:extLst>
      <p:ext uri="{BB962C8B-B14F-4D97-AF65-F5344CB8AC3E}">
        <p14:creationId xmlns:p14="http://schemas.microsoft.com/office/powerpoint/2010/main" val="780062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926976"/>
          </a:xfrm>
        </p:spPr>
        <p:txBody>
          <a:bodyPr>
            <a:normAutofit fontScale="90000"/>
          </a:bodyPr>
          <a:lstStyle/>
          <a:p>
            <a:r>
              <a:rPr lang="en-CA" b="1" dirty="0" smtClean="0"/>
              <a:t>Case study #3</a:t>
            </a:r>
            <a:br>
              <a:rPr lang="en-CA" b="1" dirty="0" smtClean="0"/>
            </a:br>
            <a:r>
              <a:rPr lang="en-CA" b="1" dirty="0" smtClean="0"/>
              <a:t>The </a:t>
            </a:r>
            <a:r>
              <a:rPr lang="en-CA" b="1" dirty="0"/>
              <a:t>Scenario</a:t>
            </a:r>
            <a:endParaRPr lang="en-CA" dirty="0"/>
          </a:p>
        </p:txBody>
      </p:sp>
      <p:sp>
        <p:nvSpPr>
          <p:cNvPr id="3" name="Content Placeholder 2"/>
          <p:cNvSpPr>
            <a:spLocks noGrp="1"/>
          </p:cNvSpPr>
          <p:nvPr>
            <p:ph idx="1"/>
          </p:nvPr>
        </p:nvSpPr>
        <p:spPr>
          <a:xfrm>
            <a:off x="323528" y="1772816"/>
            <a:ext cx="8229600" cy="4525963"/>
          </a:xfrm>
        </p:spPr>
        <p:txBody>
          <a:bodyPr>
            <a:normAutofit fontScale="25000" lnSpcReduction="20000"/>
          </a:bodyPr>
          <a:lstStyle/>
          <a:p>
            <a:pPr marL="0" indent="0">
              <a:buNone/>
            </a:pPr>
            <a:r>
              <a:rPr lang="en-US" sz="6400" dirty="0"/>
              <a:t>Mr. McCallum’s English class is having a class discussion in their online classroom. They have been asked to write a “chain story” where one student writes the beginning, another writes the middle, and a third student writes the end of the story. </a:t>
            </a:r>
            <a:br>
              <a:rPr lang="en-US" sz="6400" dirty="0"/>
            </a:br>
            <a:r>
              <a:rPr lang="en-US" sz="6400" dirty="0"/>
              <a:t/>
            </a:r>
            <a:br>
              <a:rPr lang="en-US" sz="6400" dirty="0"/>
            </a:br>
            <a:r>
              <a:rPr lang="en-US" sz="6400" dirty="0"/>
              <a:t>Dylan, who spends a lot of his spare time talking to friends in an online chat forum, responds to several students in the class by posting “I like cheese” or other random comments that end any meaningful or intelligent conversation in the online chain story</a:t>
            </a:r>
            <a:r>
              <a:rPr lang="en-US" sz="6400" dirty="0" smtClean="0"/>
              <a:t>.</a:t>
            </a:r>
          </a:p>
          <a:p>
            <a:pPr marL="0" indent="0">
              <a:buNone/>
            </a:pPr>
            <a:endParaRPr lang="en-US" sz="6400" dirty="0"/>
          </a:p>
          <a:p>
            <a:pPr marL="0" indent="0">
              <a:buNone/>
            </a:pPr>
            <a:r>
              <a:rPr lang="en-US" sz="6400" dirty="0"/>
              <a:t> Once this has been posted, other students don’t finish those stories. Many students are frustrated by these comments but they don’t know what to do.  </a:t>
            </a:r>
            <a:endParaRPr lang="en-US" sz="6400" dirty="0" smtClean="0"/>
          </a:p>
          <a:p>
            <a:pPr marL="0" indent="0">
              <a:buNone/>
            </a:pPr>
            <a:endParaRPr lang="en-US" sz="6400" dirty="0"/>
          </a:p>
          <a:p>
            <a:pPr marL="0" indent="0">
              <a:buNone/>
            </a:pPr>
            <a:r>
              <a:rPr lang="en-US" sz="6400" dirty="0"/>
              <a:t>Mr. McCallum is also frustrated with Dylan who is intentionally posting these random comments so that the story does not continue.  Mr.  McCallum looked up the words “I like cheese” online and discovered that these words are used by students who are trying to side-track or highjack an online discussion forum</a:t>
            </a:r>
            <a:r>
              <a:rPr lang="en-US" sz="6400" dirty="0" smtClean="0"/>
              <a:t>.</a:t>
            </a:r>
          </a:p>
          <a:p>
            <a:pPr marL="0" indent="0">
              <a:buNone/>
            </a:pPr>
            <a:endParaRPr lang="en-US" sz="6400" dirty="0"/>
          </a:p>
          <a:p>
            <a:pPr marL="0" indent="0">
              <a:buNone/>
            </a:pPr>
            <a:r>
              <a:rPr lang="en-CA" sz="6400" dirty="0"/>
              <a:t>Mr. McCallum learned that some students, like Dylan, throw out comments in a blatant and obvious attempt to disrupt the discussion in some way. These comments do not promote a culture of sharing and respect.  Students who are positively contributing to the discussion have a difficult time responding to these posts.</a:t>
            </a:r>
            <a:endParaRPr lang="en-US" sz="6400" dirty="0"/>
          </a:p>
          <a:p>
            <a:pPr marL="0" indent="0">
              <a:buNone/>
            </a:pPr>
            <a:r>
              <a:rPr lang="en-CA" sz="7200" dirty="0">
                <a:latin typeface="Arial" pitchFamily="34" charset="0"/>
                <a:cs typeface="Arial" pitchFamily="34" charset="0"/>
              </a:rPr>
              <a:t/>
            </a:r>
            <a:br>
              <a:rPr lang="en-CA" sz="7200" dirty="0">
                <a:latin typeface="Arial" pitchFamily="34" charset="0"/>
                <a:cs typeface="Arial" pitchFamily="34" charset="0"/>
              </a:rPr>
            </a:br>
            <a:r>
              <a:rPr lang="en-CA" dirty="0"/>
              <a:t/>
            </a:r>
            <a:br>
              <a:rPr lang="en-CA" dirty="0"/>
            </a:br>
            <a:endParaRPr lang="en-CA" dirty="0"/>
          </a:p>
        </p:txBody>
      </p:sp>
    </p:spTree>
    <p:extLst>
      <p:ext uri="{BB962C8B-B14F-4D97-AF65-F5344CB8AC3E}">
        <p14:creationId xmlns:p14="http://schemas.microsoft.com/office/powerpoint/2010/main" val="302582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665" y="2132856"/>
            <a:ext cx="8229600" cy="4525963"/>
          </a:xfrm>
        </p:spPr>
        <p:txBody>
          <a:bodyPr>
            <a:normAutofit fontScale="85000" lnSpcReduction="20000"/>
          </a:bodyPr>
          <a:lstStyle/>
          <a:p>
            <a:pPr marL="0" indent="0">
              <a:buNone/>
            </a:pPr>
            <a:r>
              <a:rPr lang="en-CA" dirty="0" smtClean="0"/>
              <a:t>1. How </a:t>
            </a:r>
            <a:r>
              <a:rPr lang="en-CA" dirty="0"/>
              <a:t>do these </a:t>
            </a:r>
            <a:r>
              <a:rPr lang="en-CA" dirty="0" smtClean="0"/>
              <a:t>random postings, such as “I like cheese”, </a:t>
            </a:r>
            <a:r>
              <a:rPr lang="en-CA" dirty="0"/>
              <a:t>affect the other students in the class</a:t>
            </a:r>
            <a:r>
              <a:rPr lang="en-CA" dirty="0" smtClean="0"/>
              <a:t>?</a:t>
            </a:r>
          </a:p>
          <a:p>
            <a:pPr marL="0" indent="0">
              <a:buNone/>
            </a:pPr>
            <a:r>
              <a:rPr lang="en-CA" dirty="0"/>
              <a:t> </a:t>
            </a:r>
          </a:p>
          <a:p>
            <a:pPr marL="0" indent="0">
              <a:buNone/>
            </a:pPr>
            <a:r>
              <a:rPr lang="en-CA" dirty="0"/>
              <a:t>2. How can Dylan contribute to the </a:t>
            </a:r>
            <a:r>
              <a:rPr lang="en-CA" dirty="0" smtClean="0"/>
              <a:t>activity </a:t>
            </a:r>
            <a:r>
              <a:rPr lang="en-CA" dirty="0"/>
              <a:t>in a positive way?</a:t>
            </a:r>
          </a:p>
          <a:p>
            <a:endParaRPr lang="en-CA" dirty="0"/>
          </a:p>
          <a:p>
            <a:pPr marL="0" indent="0">
              <a:buNone/>
            </a:pPr>
            <a:r>
              <a:rPr lang="en-CA" dirty="0"/>
              <a:t>3. What are the responsibilities of a student when contributing to a class discussion? </a:t>
            </a:r>
            <a:endParaRPr lang="en-CA" dirty="0" smtClean="0"/>
          </a:p>
          <a:p>
            <a:pPr marL="0" indent="0">
              <a:buNone/>
            </a:pPr>
            <a:endParaRPr lang="en-CA" dirty="0" smtClean="0"/>
          </a:p>
          <a:p>
            <a:pPr marL="0" indent="0">
              <a:buNone/>
            </a:pPr>
            <a:r>
              <a:rPr lang="en-CA" dirty="0" smtClean="0"/>
              <a:t>4. </a:t>
            </a:r>
            <a:r>
              <a:rPr lang="en-CA" dirty="0"/>
              <a:t>Is contributing to a class discussion the same or different when it is an </a:t>
            </a:r>
            <a:r>
              <a:rPr lang="en-CA" i="1" dirty="0"/>
              <a:t>online</a:t>
            </a:r>
            <a:r>
              <a:rPr lang="en-CA" dirty="0"/>
              <a:t> discussion? </a:t>
            </a:r>
          </a:p>
          <a:p>
            <a:pPr marL="0" indent="0">
              <a:buNone/>
            </a:pPr>
            <a:endParaRPr lang="en-CA" dirty="0"/>
          </a:p>
        </p:txBody>
      </p:sp>
      <p:sp>
        <p:nvSpPr>
          <p:cNvPr id="6" name="TextBox 5"/>
          <p:cNvSpPr txBox="1"/>
          <p:nvPr/>
        </p:nvSpPr>
        <p:spPr>
          <a:xfrm>
            <a:off x="473665" y="1052736"/>
            <a:ext cx="8352928" cy="1200329"/>
          </a:xfrm>
          <a:prstGeom prst="rect">
            <a:avLst/>
          </a:prstGeom>
          <a:noFill/>
        </p:spPr>
        <p:txBody>
          <a:bodyPr wrap="square" rtlCol="0">
            <a:spAutoFit/>
          </a:bodyPr>
          <a:lstStyle/>
          <a:p>
            <a:r>
              <a:rPr lang="en-CA" b="1" dirty="0">
                <a:solidFill>
                  <a:schemeClr val="tx2"/>
                </a:solidFill>
              </a:rPr>
              <a:t>Consider the following Catholic Social Justice Teachings when answering these questions: </a:t>
            </a:r>
            <a:r>
              <a:rPr lang="en-CA" i="1" dirty="0"/>
              <a:t>Dignity of the person, </a:t>
            </a:r>
            <a:r>
              <a:rPr lang="en-CA" i="1" dirty="0" smtClean="0"/>
              <a:t>Community </a:t>
            </a:r>
            <a:r>
              <a:rPr lang="en-CA" i="1" dirty="0"/>
              <a:t>and the Common Good, Rights and Responsibilities</a:t>
            </a:r>
            <a:endParaRPr lang="en-CA" dirty="0"/>
          </a:p>
          <a:p>
            <a:endParaRPr lang="en-CA" dirty="0"/>
          </a:p>
        </p:txBody>
      </p:sp>
      <p:sp>
        <p:nvSpPr>
          <p:cNvPr id="7" name="Title 1"/>
          <p:cNvSpPr>
            <a:spLocks noGrp="1"/>
          </p:cNvSpPr>
          <p:nvPr>
            <p:ph type="title"/>
          </p:nvPr>
        </p:nvSpPr>
        <p:spPr>
          <a:xfrm>
            <a:off x="114311" y="633636"/>
            <a:ext cx="9071636" cy="838200"/>
          </a:xfrm>
        </p:spPr>
        <p:txBody>
          <a:bodyPr>
            <a:noAutofit/>
          </a:bodyPr>
          <a:lstStyle/>
          <a:p>
            <a:r>
              <a:rPr lang="en-CA" sz="3200" b="1" dirty="0" smtClean="0">
                <a:effectLst/>
              </a:rPr>
              <a:t>discussion Questions…</a:t>
            </a:r>
            <a:br>
              <a:rPr lang="en-CA" sz="3200" b="1" dirty="0" smtClean="0">
                <a:effectLst/>
              </a:rPr>
            </a:br>
            <a:r>
              <a:rPr lang="en-CA" sz="3200" b="1" dirty="0" smtClean="0">
                <a:effectLst/>
              </a:rPr>
              <a:t>through </a:t>
            </a:r>
            <a:r>
              <a:rPr lang="en-CA" sz="3200" b="1" dirty="0">
                <a:effectLst/>
              </a:rPr>
              <a:t>a Catholic Lens</a:t>
            </a:r>
            <a:r>
              <a:rPr lang="en-CA" sz="3200" dirty="0">
                <a:effectLst/>
              </a:rPr>
              <a:t/>
            </a:r>
            <a:br>
              <a:rPr lang="en-CA" sz="3200" dirty="0">
                <a:effectLst/>
              </a:rPr>
            </a:br>
            <a:r>
              <a:rPr lang="en-CA" sz="3200" dirty="0" smtClean="0">
                <a:effectLst/>
              </a:rPr>
              <a:t/>
            </a:r>
            <a:br>
              <a:rPr lang="en-CA" sz="3200" dirty="0" smtClean="0">
                <a:effectLst/>
              </a:rPr>
            </a:br>
            <a:endParaRPr lang="en-CA" sz="3200" dirty="0">
              <a:effectLst/>
            </a:endParaRPr>
          </a:p>
        </p:txBody>
      </p:sp>
    </p:spTree>
    <p:extLst>
      <p:ext uri="{BB962C8B-B14F-4D97-AF65-F5344CB8AC3E}">
        <p14:creationId xmlns:p14="http://schemas.microsoft.com/office/powerpoint/2010/main" val="1606061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b="1" dirty="0"/>
              <a:t>Resources</a:t>
            </a:r>
            <a:endParaRPr lang="en-CA" dirty="0"/>
          </a:p>
        </p:txBody>
      </p:sp>
      <p:sp>
        <p:nvSpPr>
          <p:cNvPr id="11" name="Rectangle 10"/>
          <p:cNvSpPr/>
          <p:nvPr/>
        </p:nvSpPr>
        <p:spPr>
          <a:xfrm>
            <a:off x="679801" y="5269850"/>
            <a:ext cx="8064896" cy="369332"/>
          </a:xfrm>
          <a:prstGeom prst="rect">
            <a:avLst/>
          </a:prstGeom>
        </p:spPr>
        <p:txBody>
          <a:bodyPr wrap="square">
            <a:spAutoFit/>
          </a:bodyPr>
          <a:lstStyle/>
          <a:p>
            <a:r>
              <a:rPr lang="en-CA" dirty="0"/>
              <a:t>Guidelines for contributing to </a:t>
            </a:r>
            <a:r>
              <a:rPr lang="en-CA" dirty="0">
                <a:hlinkClick r:id="rId2"/>
              </a:rPr>
              <a:t>online </a:t>
            </a:r>
            <a:r>
              <a:rPr lang="en-CA" dirty="0" smtClean="0">
                <a:hlinkClick r:id="rId2"/>
              </a:rPr>
              <a:t>discussions</a:t>
            </a:r>
            <a:endParaRPr lang="en-CA" dirty="0"/>
          </a:p>
        </p:txBody>
      </p:sp>
      <p:sp>
        <p:nvSpPr>
          <p:cNvPr id="5" name="Rectangle 4"/>
          <p:cNvSpPr/>
          <p:nvPr/>
        </p:nvSpPr>
        <p:spPr>
          <a:xfrm>
            <a:off x="683568" y="1446260"/>
            <a:ext cx="8280920" cy="923330"/>
          </a:xfrm>
          <a:prstGeom prst="rect">
            <a:avLst/>
          </a:prstGeom>
        </p:spPr>
        <p:txBody>
          <a:bodyPr wrap="square">
            <a:spAutoFit/>
          </a:bodyPr>
          <a:lstStyle/>
          <a:p>
            <a:r>
              <a:rPr lang="en-CA" dirty="0"/>
              <a:t>Media Awareness Network</a:t>
            </a:r>
            <a:br>
              <a:rPr lang="en-CA" dirty="0"/>
            </a:br>
            <a:r>
              <a:rPr lang="en-CA" dirty="0">
                <a:hlinkClick r:id="rId3"/>
              </a:rPr>
              <a:t>Understanding </a:t>
            </a:r>
            <a:r>
              <a:rPr lang="en-CA" dirty="0" err="1">
                <a:hlinkClick r:id="rId3"/>
              </a:rPr>
              <a:t>Cyberbullying</a:t>
            </a:r>
            <a:r>
              <a:rPr lang="en-CA" dirty="0">
                <a:hlinkClick r:id="rId3"/>
              </a:rPr>
              <a:t> and the Law</a:t>
            </a:r>
            <a:br>
              <a:rPr lang="en-CA" dirty="0">
                <a:hlinkClick r:id="rId3"/>
              </a:rPr>
            </a:br>
            <a:endParaRPr lang="en-CA" dirty="0"/>
          </a:p>
        </p:txBody>
      </p:sp>
      <p:sp>
        <p:nvSpPr>
          <p:cNvPr id="7" name="Rectangle 6"/>
          <p:cNvSpPr/>
          <p:nvPr/>
        </p:nvSpPr>
        <p:spPr>
          <a:xfrm>
            <a:off x="679801" y="2276872"/>
            <a:ext cx="7632848" cy="1477328"/>
          </a:xfrm>
          <a:prstGeom prst="rect">
            <a:avLst/>
          </a:prstGeom>
        </p:spPr>
        <p:txBody>
          <a:bodyPr wrap="square">
            <a:spAutoFit/>
          </a:bodyPr>
          <a:lstStyle/>
          <a:p>
            <a:r>
              <a:rPr lang="en-CA" dirty="0">
                <a:hlinkClick r:id="rId4"/>
              </a:rPr>
              <a:t>Bullying.org</a:t>
            </a:r>
            <a:r>
              <a:rPr lang="en-CA" dirty="0"/>
              <a:t/>
            </a:r>
            <a:br>
              <a:rPr lang="en-CA" dirty="0"/>
            </a:br>
            <a:r>
              <a:rPr lang="en-CA" i="1" dirty="0"/>
              <a:t>Supports individuals and organizations to take positive actions against bullying through the sharing of resources, and to guide and champion them in creating non-violent solutions to the challenges and problems associated with bullying.</a:t>
            </a:r>
            <a:r>
              <a:rPr lang="en-CA" dirty="0"/>
              <a:t/>
            </a:r>
            <a:br>
              <a:rPr lang="en-CA" dirty="0"/>
            </a:br>
            <a:endParaRPr lang="en-CA" dirty="0"/>
          </a:p>
        </p:txBody>
      </p:sp>
      <p:sp>
        <p:nvSpPr>
          <p:cNvPr id="10" name="Rectangle 9"/>
          <p:cNvSpPr/>
          <p:nvPr/>
        </p:nvSpPr>
        <p:spPr>
          <a:xfrm>
            <a:off x="683568" y="3861048"/>
            <a:ext cx="8064896" cy="369332"/>
          </a:xfrm>
          <a:prstGeom prst="rect">
            <a:avLst/>
          </a:prstGeom>
        </p:spPr>
        <p:txBody>
          <a:bodyPr wrap="square">
            <a:spAutoFit/>
          </a:bodyPr>
          <a:lstStyle/>
          <a:p>
            <a:r>
              <a:rPr lang="en-CA" dirty="0"/>
              <a:t>YouTube Copyright Policy: </a:t>
            </a:r>
            <a:r>
              <a:rPr lang="en-CA" dirty="0">
                <a:hlinkClick r:id="rId5"/>
              </a:rPr>
              <a:t>Consequences of uploading copyrighted material</a:t>
            </a:r>
            <a:endParaRPr lang="en-CA" dirty="0"/>
          </a:p>
        </p:txBody>
      </p:sp>
      <p:sp>
        <p:nvSpPr>
          <p:cNvPr id="12" name="Rectangle 11"/>
          <p:cNvSpPr/>
          <p:nvPr/>
        </p:nvSpPr>
        <p:spPr>
          <a:xfrm>
            <a:off x="683568" y="4419545"/>
            <a:ext cx="7832466" cy="646331"/>
          </a:xfrm>
          <a:prstGeom prst="rect">
            <a:avLst/>
          </a:prstGeom>
        </p:spPr>
        <p:txBody>
          <a:bodyPr wrap="square">
            <a:spAutoFit/>
          </a:bodyPr>
          <a:lstStyle/>
          <a:p>
            <a:r>
              <a:rPr lang="en-CA" dirty="0"/>
              <a:t>Ontario Ministry of Education – Safe Schools – </a:t>
            </a:r>
            <a:r>
              <a:rPr lang="en-CA" dirty="0">
                <a:hlinkClick r:id="rId6"/>
              </a:rPr>
              <a:t>Get Connected, Get in the Know </a:t>
            </a:r>
            <a:r>
              <a:rPr lang="en-CA" dirty="0" smtClean="0">
                <a:hlinkClick r:id="rId6"/>
              </a:rPr>
              <a:t>– Online </a:t>
            </a:r>
            <a:r>
              <a:rPr lang="en-CA" dirty="0">
                <a:hlinkClick r:id="rId6"/>
              </a:rPr>
              <a:t>Respect and Responsibility May 2007	</a:t>
            </a:r>
            <a:endParaRPr lang="en-CA" dirty="0"/>
          </a:p>
        </p:txBody>
      </p:sp>
    </p:spTree>
    <p:extLst>
      <p:ext uri="{BB962C8B-B14F-4D97-AF65-F5344CB8AC3E}">
        <p14:creationId xmlns:p14="http://schemas.microsoft.com/office/powerpoint/2010/main" val="2076819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i="1" dirty="0" smtClean="0"/>
              <a:t>“Do not be afraid of new technologies”</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76300" y="2438400"/>
            <a:ext cx="3048000" cy="3048000"/>
          </a:xfrm>
        </p:spPr>
      </p:pic>
      <p:sp>
        <p:nvSpPr>
          <p:cNvPr id="7" name="Content Placeholder 6"/>
          <p:cNvSpPr>
            <a:spLocks noGrp="1"/>
          </p:cNvSpPr>
          <p:nvPr>
            <p:ph sz="half" idx="2"/>
          </p:nvPr>
        </p:nvSpPr>
        <p:spPr/>
        <p:txBody>
          <a:bodyPr>
            <a:normAutofit fontScale="92500" lnSpcReduction="20000"/>
          </a:bodyPr>
          <a:lstStyle/>
          <a:p>
            <a:r>
              <a:rPr lang="en-US" i="1" dirty="0"/>
              <a:t>Do not be afraid of new technologies!  These rank among the marvelous thing — inter </a:t>
            </a:r>
            <a:r>
              <a:rPr lang="en-US" i="1" dirty="0" err="1"/>
              <a:t>mirifica</a:t>
            </a:r>
            <a:r>
              <a:rPr lang="en-US" i="1" dirty="0"/>
              <a:t> — which God has placed at our disposal to discover, to use and to make known the truth, also the truth about our dignity and about our destiny as his children, heirs of his eternal Kingdom.” 				    </a:t>
            </a:r>
            <a:endParaRPr lang="en-US" i="1" dirty="0" smtClean="0"/>
          </a:p>
          <a:p>
            <a:r>
              <a:rPr lang="en-US" i="1" dirty="0" smtClean="0"/>
              <a:t>Pope </a:t>
            </a:r>
            <a:r>
              <a:rPr lang="en-US" i="1" dirty="0"/>
              <a:t>John Paul II, 2005</a:t>
            </a:r>
            <a:endParaRPr lang="en-US" dirty="0"/>
          </a:p>
          <a:p>
            <a:pPr marL="0" indent="0">
              <a:buNone/>
            </a:pPr>
            <a:endParaRPr lang="en-US" dirty="0"/>
          </a:p>
          <a:p>
            <a:endParaRPr lang="en-US" dirty="0"/>
          </a:p>
        </p:txBody>
      </p:sp>
    </p:spTree>
    <p:extLst>
      <p:ext uri="{BB962C8B-B14F-4D97-AF65-F5344CB8AC3E}">
        <p14:creationId xmlns:p14="http://schemas.microsoft.com/office/powerpoint/2010/main" val="958752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953" y="404664"/>
            <a:ext cx="8229600" cy="1143000"/>
          </a:xfrm>
        </p:spPr>
        <p:txBody>
          <a:bodyPr>
            <a:normAutofit/>
          </a:bodyPr>
          <a:lstStyle/>
          <a:p>
            <a:r>
              <a:rPr lang="en-CA" sz="2800" b="1" dirty="0" smtClean="0"/>
              <a:t>Ontario </a:t>
            </a:r>
            <a:r>
              <a:rPr lang="en-CA" sz="2800" b="1" dirty="0"/>
              <a:t>Catholic Graduate Expectations </a:t>
            </a:r>
            <a:r>
              <a:rPr lang="en-CA" sz="2800" dirty="0"/>
              <a:t/>
            </a:r>
            <a:br>
              <a:rPr lang="en-CA" sz="2800" dirty="0"/>
            </a:br>
            <a:endParaRPr lang="en-CA" sz="2800" dirty="0"/>
          </a:p>
        </p:txBody>
      </p:sp>
      <p:sp>
        <p:nvSpPr>
          <p:cNvPr id="3" name="Content Placeholder 2"/>
          <p:cNvSpPr>
            <a:spLocks noGrp="1"/>
          </p:cNvSpPr>
          <p:nvPr>
            <p:ph idx="1"/>
          </p:nvPr>
        </p:nvSpPr>
        <p:spPr>
          <a:xfrm>
            <a:off x="470578" y="1340768"/>
            <a:ext cx="8229600" cy="4525963"/>
          </a:xfrm>
        </p:spPr>
        <p:txBody>
          <a:bodyPr/>
          <a:lstStyle/>
          <a:p>
            <a:pPr marL="0" indent="0">
              <a:buNone/>
            </a:pPr>
            <a:r>
              <a:rPr lang="en-CA" dirty="0"/>
              <a:t>As members of a Catholic school community, we are called to be </a:t>
            </a:r>
            <a:r>
              <a:rPr lang="en-CA" b="1" dirty="0"/>
              <a:t>self-directed, responsible, lifelong learners. </a:t>
            </a:r>
            <a:r>
              <a:rPr lang="en-CA" dirty="0"/>
              <a:t>This means we can apply effective communication, decision-making, problem-solving, time and resource management skills.</a:t>
            </a:r>
            <a:br>
              <a:rPr lang="en-CA" dirty="0"/>
            </a:br>
            <a:endParaRPr lang="en-CA" dirty="0"/>
          </a:p>
        </p:txBody>
      </p:sp>
      <p:pic>
        <p:nvPicPr>
          <p:cNvPr id="1026" name="Picture 2" descr="C:\Users\Rachel Skillen\AppData\Local\Microsoft\Windows\Temporary Internet Files\Content.IE5\GGQ3GMX2\MC90043639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410" y="3789040"/>
            <a:ext cx="2039768" cy="2797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849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Questions for Digital Citizenship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8965145"/>
              </p:ext>
            </p:extLst>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072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instructions	</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Read the case study that you have been provided</a:t>
            </a:r>
          </a:p>
          <a:p>
            <a:r>
              <a:rPr lang="en-US" dirty="0" smtClean="0"/>
              <a:t>Explore the scenario and issues</a:t>
            </a:r>
          </a:p>
          <a:p>
            <a:r>
              <a:rPr lang="en-US" dirty="0" smtClean="0"/>
              <a:t>Work together to answer the discussion questions</a:t>
            </a:r>
          </a:p>
          <a:p>
            <a:r>
              <a:rPr lang="en-US" dirty="0" smtClean="0"/>
              <a:t>Be prepared to share about your case study with the class</a:t>
            </a:r>
            <a:endParaRPr lang="en-US"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6025" y="1905000"/>
            <a:ext cx="3661261" cy="3505200"/>
          </a:xfrm>
        </p:spPr>
      </p:pic>
    </p:spTree>
    <p:extLst>
      <p:ext uri="{BB962C8B-B14F-4D97-AF65-F5344CB8AC3E}">
        <p14:creationId xmlns:p14="http://schemas.microsoft.com/office/powerpoint/2010/main" val="63020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590800"/>
            <a:ext cx="8458200" cy="1222375"/>
          </a:xfrm>
        </p:spPr>
        <p:txBody>
          <a:bodyPr/>
          <a:lstStyle/>
          <a:p>
            <a:r>
              <a:rPr lang="en-US" dirty="0" smtClean="0"/>
              <a:t>Case Study #1</a:t>
            </a:r>
            <a:endParaRPr lang="en-US" dirty="0"/>
          </a:p>
        </p:txBody>
      </p:sp>
      <p:sp>
        <p:nvSpPr>
          <p:cNvPr id="5" name="Subtitle 4"/>
          <p:cNvSpPr>
            <a:spLocks noGrp="1"/>
          </p:cNvSpPr>
          <p:nvPr>
            <p:ph type="subTitle" idx="1"/>
          </p:nvPr>
        </p:nvSpPr>
        <p:spPr>
          <a:xfrm>
            <a:off x="467544" y="3284984"/>
            <a:ext cx="8001000" cy="1752600"/>
          </a:xfrm>
        </p:spPr>
        <p:txBody>
          <a:bodyPr>
            <a:normAutofit/>
          </a:bodyPr>
          <a:lstStyle/>
          <a:p>
            <a:r>
              <a:rPr lang="en-US" b="1" dirty="0" smtClean="0"/>
              <a:t>Ethical Use of Web 2.0 Technologies</a:t>
            </a:r>
            <a:endParaRPr lang="en-US" dirty="0"/>
          </a:p>
        </p:txBody>
      </p:sp>
    </p:spTree>
    <p:extLst>
      <p:ext uri="{BB962C8B-B14F-4D97-AF65-F5344CB8AC3E}">
        <p14:creationId xmlns:p14="http://schemas.microsoft.com/office/powerpoint/2010/main" val="2390336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926976"/>
          </a:xfrm>
        </p:spPr>
        <p:txBody>
          <a:bodyPr>
            <a:normAutofit fontScale="90000"/>
          </a:bodyPr>
          <a:lstStyle/>
          <a:p>
            <a:r>
              <a:rPr lang="en-CA" b="1" dirty="0" smtClean="0"/>
              <a:t>Case study #1</a:t>
            </a:r>
            <a:br>
              <a:rPr lang="en-CA" b="1" dirty="0" smtClean="0"/>
            </a:br>
            <a:r>
              <a:rPr lang="en-CA" b="1" dirty="0" smtClean="0"/>
              <a:t>The </a:t>
            </a:r>
            <a:r>
              <a:rPr lang="en-CA" b="1" dirty="0"/>
              <a:t>Scenario</a:t>
            </a:r>
            <a:endParaRPr lang="en-CA" dirty="0"/>
          </a:p>
        </p:txBody>
      </p:sp>
      <p:sp>
        <p:nvSpPr>
          <p:cNvPr id="3" name="Content Placeholder 2"/>
          <p:cNvSpPr>
            <a:spLocks noGrp="1"/>
          </p:cNvSpPr>
          <p:nvPr>
            <p:ph idx="1"/>
          </p:nvPr>
        </p:nvSpPr>
        <p:spPr>
          <a:xfrm>
            <a:off x="323528" y="1772816"/>
            <a:ext cx="8229600" cy="4525963"/>
          </a:xfrm>
        </p:spPr>
        <p:txBody>
          <a:bodyPr>
            <a:normAutofit fontScale="92500" lnSpcReduction="10000"/>
          </a:bodyPr>
          <a:lstStyle/>
          <a:p>
            <a:pPr marL="0" indent="0">
              <a:buNone/>
            </a:pPr>
            <a:r>
              <a:rPr lang="en-CA" sz="1800" dirty="0"/>
              <a:t>After getting in trouble several times for making inappropriate comments on his class blog and in class discussions, Mark made a poor decision.</a:t>
            </a:r>
            <a:br>
              <a:rPr lang="en-CA" sz="1800" dirty="0"/>
            </a:br>
            <a:r>
              <a:rPr lang="en-CA" sz="1800" dirty="0"/>
              <a:t/>
            </a:r>
            <a:br>
              <a:rPr lang="en-CA" sz="1800" dirty="0"/>
            </a:br>
            <a:r>
              <a:rPr lang="en-CA" sz="1800" dirty="0"/>
              <a:t>Mark decided that to vent some of his frustration he would post what he believed to be a mocking and funny description of the school principal and vice principal on his own web site. </a:t>
            </a:r>
            <a:br>
              <a:rPr lang="en-CA" sz="1800" dirty="0"/>
            </a:br>
            <a:r>
              <a:rPr lang="en-CA" sz="1800" dirty="0"/>
              <a:t/>
            </a:r>
            <a:br>
              <a:rPr lang="en-CA" sz="1800" dirty="0"/>
            </a:br>
            <a:r>
              <a:rPr lang="en-CA" sz="1800" dirty="0"/>
              <a:t>It did not take long for the principal to learn of Mark’s creative online work because several students and parents quickly sent the principal the web site address.</a:t>
            </a:r>
            <a:br>
              <a:rPr lang="en-CA" sz="1800" dirty="0"/>
            </a:br>
            <a:r>
              <a:rPr lang="en-CA" sz="1800" dirty="0"/>
              <a:t/>
            </a:r>
            <a:br>
              <a:rPr lang="en-CA" sz="1800" dirty="0"/>
            </a:br>
            <a:r>
              <a:rPr lang="en-CA" sz="1800" dirty="0"/>
              <a:t>The principal soon discovered that Mark had posted digitally altered photos of the principal and vice principal on his site.  He had taken the original photos from the school’s web site and digitally changed each photo. Using a photo-editing program, Mark changed the principal’s photos to include rude and disgusting images and vulgar captions with swear words. </a:t>
            </a:r>
            <a:br>
              <a:rPr lang="en-CA" sz="1800" dirty="0"/>
            </a:br>
            <a:r>
              <a:rPr lang="en-CA" sz="1800" dirty="0"/>
              <a:t/>
            </a:r>
            <a:br>
              <a:rPr lang="en-CA" sz="1800" dirty="0"/>
            </a:br>
            <a:r>
              <a:rPr lang="en-CA" sz="1800" dirty="0"/>
              <a:t>The principal called Mark into his office to discuss the offensive posting, but Mark claimed that he was free to post whatever he wanted on his own web site. He refused to discuss the matter and stormed out of the office.</a:t>
            </a:r>
            <a:endParaRPr lang="en-US" sz="1800" dirty="0"/>
          </a:p>
        </p:txBody>
      </p:sp>
    </p:spTree>
    <p:extLst>
      <p:ext uri="{BB962C8B-B14F-4D97-AF65-F5344CB8AC3E}">
        <p14:creationId xmlns:p14="http://schemas.microsoft.com/office/powerpoint/2010/main" val="3415994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32856"/>
            <a:ext cx="9144000" cy="4525963"/>
          </a:xfrm>
        </p:spPr>
        <p:txBody>
          <a:bodyPr>
            <a:normAutofit fontScale="70000" lnSpcReduction="20000"/>
          </a:bodyPr>
          <a:lstStyle/>
          <a:p>
            <a:pPr marL="0" indent="0">
              <a:buNone/>
            </a:pPr>
            <a:r>
              <a:rPr lang="en-CA" dirty="0" smtClean="0"/>
              <a:t>1. What possible consequences did Mark fail to consider before hastily posting digitally-altered images of his principal on his web site?</a:t>
            </a:r>
          </a:p>
          <a:p>
            <a:pPr marL="0" indent="0">
              <a:buNone/>
            </a:pPr>
            <a:endParaRPr lang="en-CA" dirty="0" smtClean="0"/>
          </a:p>
          <a:p>
            <a:pPr marL="0" indent="0">
              <a:buNone/>
            </a:pPr>
            <a:r>
              <a:rPr lang="en-CA" dirty="0" smtClean="0"/>
              <a:t>2. How might Mark have responded more respectfully to the principal after first being invited to discuss his online posting?</a:t>
            </a:r>
          </a:p>
          <a:p>
            <a:pPr marL="0" indent="0">
              <a:buNone/>
            </a:pPr>
            <a:endParaRPr lang="en-CA" dirty="0" smtClean="0"/>
          </a:p>
          <a:p>
            <a:pPr marL="0" indent="0">
              <a:buNone/>
            </a:pPr>
            <a:r>
              <a:rPr lang="en-CA" dirty="0" smtClean="0"/>
              <a:t>3. What personal responsibilities should Mark have considered before posting to his web site?</a:t>
            </a:r>
          </a:p>
          <a:p>
            <a:pPr marL="0" indent="0">
              <a:buNone/>
            </a:pPr>
            <a:endParaRPr lang="en-CA" dirty="0" smtClean="0"/>
          </a:p>
          <a:p>
            <a:pPr marL="0" indent="0">
              <a:buNone/>
            </a:pPr>
            <a:r>
              <a:rPr lang="en-CA" dirty="0" smtClean="0"/>
              <a:t>4. As a student, what do you think would be an appropriate consequence for Mark’s actions?</a:t>
            </a:r>
          </a:p>
          <a:p>
            <a:pPr marL="0" indent="0">
              <a:buNone/>
            </a:pPr>
            <a:endParaRPr lang="en-CA" dirty="0" smtClean="0"/>
          </a:p>
          <a:p>
            <a:pPr marL="0" indent="0">
              <a:buNone/>
            </a:pPr>
            <a:r>
              <a:rPr lang="en-CA" dirty="0" smtClean="0"/>
              <a:t>5. How could Mark’s computer skills be put to a use that supports the community and the common good?</a:t>
            </a:r>
          </a:p>
          <a:p>
            <a:pPr marL="0" indent="0">
              <a:buNone/>
            </a:pPr>
            <a:endParaRPr lang="en-CA" dirty="0"/>
          </a:p>
        </p:txBody>
      </p:sp>
      <p:sp>
        <p:nvSpPr>
          <p:cNvPr id="4" name="TextBox 3"/>
          <p:cNvSpPr txBox="1"/>
          <p:nvPr/>
        </p:nvSpPr>
        <p:spPr>
          <a:xfrm>
            <a:off x="455649" y="1052736"/>
            <a:ext cx="8352928" cy="923330"/>
          </a:xfrm>
          <a:prstGeom prst="rect">
            <a:avLst/>
          </a:prstGeom>
          <a:noFill/>
        </p:spPr>
        <p:txBody>
          <a:bodyPr wrap="square" rtlCol="0">
            <a:spAutoFit/>
          </a:bodyPr>
          <a:lstStyle/>
          <a:p>
            <a:r>
              <a:rPr lang="en-CA" b="1" dirty="0">
                <a:solidFill>
                  <a:schemeClr val="tx2"/>
                </a:solidFill>
              </a:rPr>
              <a:t>Consider the following Catholic Social Justice Teachings when answering these questions: </a:t>
            </a:r>
            <a:r>
              <a:rPr lang="en-CA" i="1" dirty="0">
                <a:solidFill>
                  <a:schemeClr val="tx2"/>
                </a:solidFill>
              </a:rPr>
              <a:t>Dignity of the person, Community and the Common Good, Rights and Responsibilities</a:t>
            </a:r>
            <a:endParaRPr lang="en-CA" dirty="0">
              <a:solidFill>
                <a:schemeClr val="tx2"/>
              </a:solidFill>
            </a:endParaRPr>
          </a:p>
        </p:txBody>
      </p:sp>
      <p:sp>
        <p:nvSpPr>
          <p:cNvPr id="6" name="Title 1"/>
          <p:cNvSpPr>
            <a:spLocks noGrp="1"/>
          </p:cNvSpPr>
          <p:nvPr>
            <p:ph type="title"/>
          </p:nvPr>
        </p:nvSpPr>
        <p:spPr>
          <a:xfrm>
            <a:off x="114311" y="633636"/>
            <a:ext cx="9071636" cy="838200"/>
          </a:xfrm>
        </p:spPr>
        <p:txBody>
          <a:bodyPr>
            <a:noAutofit/>
          </a:bodyPr>
          <a:lstStyle/>
          <a:p>
            <a:r>
              <a:rPr lang="en-CA" sz="3200" b="1" dirty="0" smtClean="0">
                <a:effectLst/>
              </a:rPr>
              <a:t>discussion Questions…</a:t>
            </a:r>
            <a:br>
              <a:rPr lang="en-CA" sz="3200" b="1" dirty="0" smtClean="0">
                <a:effectLst/>
              </a:rPr>
            </a:br>
            <a:r>
              <a:rPr lang="en-CA" sz="3200" b="1" dirty="0" smtClean="0">
                <a:effectLst/>
              </a:rPr>
              <a:t>through </a:t>
            </a:r>
            <a:r>
              <a:rPr lang="en-CA" sz="3200" b="1" dirty="0">
                <a:effectLst/>
              </a:rPr>
              <a:t>a Catholic Lens</a:t>
            </a:r>
            <a:r>
              <a:rPr lang="en-CA" sz="3200" dirty="0">
                <a:effectLst/>
              </a:rPr>
              <a:t/>
            </a:r>
            <a:br>
              <a:rPr lang="en-CA" sz="3200" dirty="0">
                <a:effectLst/>
              </a:rPr>
            </a:br>
            <a:r>
              <a:rPr lang="en-CA" sz="3200" dirty="0" smtClean="0">
                <a:effectLst/>
              </a:rPr>
              <a:t/>
            </a:r>
            <a:br>
              <a:rPr lang="en-CA" sz="3200" dirty="0" smtClean="0">
                <a:effectLst/>
              </a:rPr>
            </a:br>
            <a:endParaRPr lang="en-CA" sz="3200" dirty="0">
              <a:effectLst/>
            </a:endParaRPr>
          </a:p>
        </p:txBody>
      </p:sp>
    </p:spTree>
    <p:extLst>
      <p:ext uri="{BB962C8B-B14F-4D97-AF65-F5344CB8AC3E}">
        <p14:creationId xmlns:p14="http://schemas.microsoft.com/office/powerpoint/2010/main" val="853612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2590800"/>
            <a:ext cx="8458200" cy="1222375"/>
          </a:xfrm>
        </p:spPr>
        <p:txBody>
          <a:bodyPr/>
          <a:lstStyle/>
          <a:p>
            <a:r>
              <a:rPr lang="en-US" dirty="0" smtClean="0"/>
              <a:t>Case Study #2</a:t>
            </a:r>
            <a:endParaRPr lang="en-US" dirty="0"/>
          </a:p>
        </p:txBody>
      </p:sp>
      <p:sp>
        <p:nvSpPr>
          <p:cNvPr id="5" name="Subtitle 4"/>
          <p:cNvSpPr>
            <a:spLocks noGrp="1"/>
          </p:cNvSpPr>
          <p:nvPr>
            <p:ph type="subTitle" idx="1"/>
          </p:nvPr>
        </p:nvSpPr>
        <p:spPr>
          <a:xfrm>
            <a:off x="457200" y="3733800"/>
            <a:ext cx="8001000" cy="1752600"/>
          </a:xfrm>
        </p:spPr>
        <p:txBody>
          <a:bodyPr>
            <a:normAutofit/>
          </a:bodyPr>
          <a:lstStyle/>
          <a:p>
            <a:r>
              <a:rPr lang="en-US" b="1" dirty="0" smtClean="0"/>
              <a:t>Students Post Video on YouTube</a:t>
            </a:r>
            <a:endParaRPr lang="en-US" dirty="0"/>
          </a:p>
        </p:txBody>
      </p:sp>
    </p:spTree>
    <p:extLst>
      <p:ext uri="{BB962C8B-B14F-4D97-AF65-F5344CB8AC3E}">
        <p14:creationId xmlns:p14="http://schemas.microsoft.com/office/powerpoint/2010/main" val="1384513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358</TotalTime>
  <Words>707</Words>
  <Application>Microsoft Office PowerPoint</Application>
  <PresentationFormat>On-screen Show (4:3)</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Cast Your Net</vt:lpstr>
      <vt:lpstr>“Do not be afraid of new technologies”</vt:lpstr>
      <vt:lpstr>Ontario Catholic Graduate Expectations  </vt:lpstr>
      <vt:lpstr>Questions for Digital Citizenship</vt:lpstr>
      <vt:lpstr>Student instructions </vt:lpstr>
      <vt:lpstr>Case Study #1</vt:lpstr>
      <vt:lpstr>Case study #1 The Scenario</vt:lpstr>
      <vt:lpstr>discussion Questions… through a Catholic Lens  </vt:lpstr>
      <vt:lpstr>Case Study #2</vt:lpstr>
      <vt:lpstr>Case study #2 The Scenario</vt:lpstr>
      <vt:lpstr>discussion Questions… through a Catholic Lens  </vt:lpstr>
      <vt:lpstr>Case Study #3</vt:lpstr>
      <vt:lpstr>Case study #3 The Scenario</vt:lpstr>
      <vt:lpstr>discussion Questions… through a Catholic Lens  </vt:lpstr>
      <vt:lpstr>Resources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 Your Net</dc:title>
  <dc:creator>Rachel Skillen</dc:creator>
  <cp:lastModifiedBy>Dan Bodkin</cp:lastModifiedBy>
  <cp:revision>28</cp:revision>
  <dcterms:created xsi:type="dcterms:W3CDTF">2012-02-06T16:30:33Z</dcterms:created>
  <dcterms:modified xsi:type="dcterms:W3CDTF">2012-03-23T15:01:57Z</dcterms:modified>
</cp:coreProperties>
</file>